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1"/>
  </p:notesMasterIdLst>
  <p:sldIdLst>
    <p:sldId id="362" r:id="rId2"/>
    <p:sldId id="260" r:id="rId3"/>
    <p:sldId id="397" r:id="rId4"/>
    <p:sldId id="398" r:id="rId5"/>
    <p:sldId id="374" r:id="rId6"/>
    <p:sldId id="381" r:id="rId7"/>
    <p:sldId id="377" r:id="rId8"/>
    <p:sldId id="382" r:id="rId9"/>
    <p:sldId id="384" r:id="rId10"/>
    <p:sldId id="385" r:id="rId11"/>
    <p:sldId id="386" r:id="rId12"/>
    <p:sldId id="387" r:id="rId13"/>
    <p:sldId id="388" r:id="rId14"/>
    <p:sldId id="389" r:id="rId15"/>
    <p:sldId id="390" r:id="rId16"/>
    <p:sldId id="392" r:id="rId17"/>
    <p:sldId id="378" r:id="rId18"/>
    <p:sldId id="396" r:id="rId19"/>
    <p:sldId id="379" r:id="rId20"/>
    <p:sldId id="393" r:id="rId21"/>
    <p:sldId id="394" r:id="rId22"/>
    <p:sldId id="395" r:id="rId23"/>
    <p:sldId id="380" r:id="rId24"/>
    <p:sldId id="361" r:id="rId25"/>
    <p:sldId id="375" r:id="rId26"/>
    <p:sldId id="366" r:id="rId27"/>
    <p:sldId id="367" r:id="rId28"/>
    <p:sldId id="368" r:id="rId29"/>
    <p:sldId id="369"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012" autoAdjust="0"/>
  </p:normalViewPr>
  <p:slideViewPr>
    <p:cSldViewPr snapToGrid="0">
      <p:cViewPr varScale="1">
        <p:scale>
          <a:sx n="95" d="100"/>
          <a:sy n="95" d="100"/>
        </p:scale>
        <p:origin x="119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130903-814C-42DE-88C1-967B5FDD450B}" type="datetimeFigureOut">
              <a:rPr lang="en-US" smtClean="0"/>
              <a:t>9/15/2023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BC9EF3-EF9C-4BC6-9ED4-135EB13F2C0D}" type="slidenum">
              <a:rPr lang="en-US" smtClean="0"/>
              <a:t>‹#›</a:t>
            </a:fld>
            <a:endParaRPr lang="en-US"/>
          </a:p>
        </p:txBody>
      </p:sp>
    </p:spTree>
    <p:extLst>
      <p:ext uri="{BB962C8B-B14F-4D97-AF65-F5344CB8AC3E}">
        <p14:creationId xmlns:p14="http://schemas.microsoft.com/office/powerpoint/2010/main" val="3380740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t>Big paper by Microsoft after they invested 10BB in OpenAI. This is one for their big </a:t>
            </a:r>
          </a:p>
        </p:txBody>
      </p:sp>
      <p:sp>
        <p:nvSpPr>
          <p:cNvPr id="4" name="Slide Number Placeholder 3"/>
          <p:cNvSpPr>
            <a:spLocks noGrp="1"/>
          </p:cNvSpPr>
          <p:nvPr>
            <p:ph type="sldNum" sz="quarter" idx="5"/>
          </p:nvPr>
        </p:nvSpPr>
        <p:spPr/>
        <p:txBody>
          <a:bodyPr/>
          <a:lstStyle/>
          <a:p>
            <a:fld id="{B1BC9EF3-EF9C-4BC6-9ED4-135EB13F2C0D}" type="slidenum">
              <a:rPr lang="en-US" smtClean="0"/>
              <a:t>1</a:t>
            </a:fld>
            <a:endParaRPr lang="en-US"/>
          </a:p>
        </p:txBody>
      </p:sp>
    </p:spTree>
    <p:extLst>
      <p:ext uri="{BB962C8B-B14F-4D97-AF65-F5344CB8AC3E}">
        <p14:creationId xmlns:p14="http://schemas.microsoft.com/office/powerpoint/2010/main" val="38486998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24242"/>
                </a:solidFill>
                <a:effectLst/>
                <a:latin typeface="warnock-pro"/>
              </a:rPr>
              <a:t>Interaction with the world</a:t>
            </a:r>
          </a:p>
          <a:p>
            <a:pPr algn="l"/>
            <a:endParaRPr lang="en-US" b="0" i="0" dirty="0">
              <a:solidFill>
                <a:srgbClr val="424242"/>
              </a:solidFill>
              <a:effectLst/>
              <a:latin typeface="warnock-pro"/>
            </a:endParaRPr>
          </a:p>
          <a:p>
            <a:pPr algn="l"/>
            <a:r>
              <a:rPr lang="en-US" b="0" i="0" dirty="0">
                <a:effectLst/>
                <a:latin typeface="warnock-pro"/>
              </a:rPr>
              <a:t>GPT-4 as well as other models are not trained with up to date data, so they are not able to answer easy current event questions such as </a:t>
            </a:r>
            <a:r>
              <a:rPr lang="en-US" b="0" i="1" dirty="0">
                <a:effectLst/>
                <a:latin typeface="warnock-pro"/>
              </a:rPr>
              <a:t>who is the current president of the United States?. </a:t>
            </a:r>
            <a:r>
              <a:rPr lang="en-US" b="0" i="0" dirty="0">
                <a:effectLst/>
                <a:latin typeface="warnock-pro"/>
              </a:rPr>
              <a:t>The model also struggles with symbolic operations such as deriving the square roots of two large numbers. However with proper prompting, GPT-4 is able to search the internet and likely find the right answer to a current event question, as well as able to calculate symbolic operations. This infers that GPT-4 is able to use different types of tools to achieve the correct answer.</a:t>
            </a:r>
          </a:p>
          <a:p>
            <a:pPr algn="l"/>
            <a:br>
              <a:rPr lang="en-US" dirty="0"/>
            </a:br>
            <a:r>
              <a:rPr lang="en-US" b="0" i="0" dirty="0">
                <a:effectLst/>
                <a:latin typeface="warnock-pro"/>
              </a:rPr>
              <a:t>The team also discovered that GPT-4 is able to use multiple tools in combination. GPT-4 is able to understand the task at hand, identify the tools needed, use them in the correct order, and respond appropriately to their output.</a:t>
            </a:r>
          </a:p>
          <a:p>
            <a:pPr algn="l"/>
            <a:r>
              <a:rPr lang="en-US" b="0" i="0" dirty="0">
                <a:effectLst/>
                <a:latin typeface="warnock-pro"/>
              </a:rPr>
              <a:t>The team identifies that the model had a few limitations. It had to be explicitly prompted to use external tools to arrive at the answer. Furthermore, even when allowed to use external tools, the model did not reason that perhaps it did not need the tools to arrive at the answer (For example, the team asked GPT-4 </a:t>
            </a:r>
            <a:r>
              <a:rPr lang="en-US" b="0" i="1" dirty="0">
                <a:effectLst/>
                <a:latin typeface="warnock-pro"/>
              </a:rPr>
              <a:t>What is the capital of France? </a:t>
            </a:r>
            <a:r>
              <a:rPr lang="en-US" b="0" i="0" dirty="0">
                <a:effectLst/>
                <a:latin typeface="warnock-pro"/>
              </a:rPr>
              <a:t>A question which is should know the answer, yet it searched the web for the answer). Finally the model had trouble using unusual tools, however with the right assistance, the model was able to correct its errors.</a:t>
            </a:r>
          </a:p>
          <a:p>
            <a:endParaRPr lang="en-US" b="0" i="0" dirty="0">
              <a:solidFill>
                <a:srgbClr val="424242"/>
              </a:solidFill>
              <a:effectLst/>
              <a:latin typeface="warnock-pro"/>
            </a:endParaRPr>
          </a:p>
        </p:txBody>
      </p:sp>
      <p:sp>
        <p:nvSpPr>
          <p:cNvPr id="4" name="Slide Number Placeholder 3"/>
          <p:cNvSpPr>
            <a:spLocks noGrp="1"/>
          </p:cNvSpPr>
          <p:nvPr>
            <p:ph type="sldNum" sz="quarter" idx="5"/>
          </p:nvPr>
        </p:nvSpPr>
        <p:spPr/>
        <p:txBody>
          <a:bodyPr/>
          <a:lstStyle/>
          <a:p>
            <a:fld id="{B1BC9EF3-EF9C-4BC6-9ED4-135EB13F2C0D}" type="slidenum">
              <a:rPr lang="en-US" smtClean="0"/>
              <a:t>10</a:t>
            </a:fld>
            <a:endParaRPr lang="en-US"/>
          </a:p>
        </p:txBody>
      </p:sp>
    </p:spTree>
    <p:extLst>
      <p:ext uri="{BB962C8B-B14F-4D97-AF65-F5344CB8AC3E}">
        <p14:creationId xmlns:p14="http://schemas.microsoft.com/office/powerpoint/2010/main" val="3270617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24242"/>
                </a:solidFill>
                <a:effectLst/>
                <a:latin typeface="warnock-pro"/>
              </a:rPr>
              <a:t>Navigating a Map</a:t>
            </a:r>
          </a:p>
          <a:p>
            <a:br>
              <a:rPr lang="en-US" dirty="0"/>
            </a:br>
            <a:r>
              <a:rPr lang="en-US" b="0" i="0" dirty="0">
                <a:effectLst/>
                <a:latin typeface="warnock-pro"/>
              </a:rPr>
              <a:t>This was quite interesting. GPT-4 is able to navigate, then map its own navigation accurately. It can also describe the map in different modalities.</a:t>
            </a:r>
            <a:endParaRPr lang="en-US" b="0" i="0" dirty="0">
              <a:solidFill>
                <a:srgbClr val="424242"/>
              </a:solidFill>
              <a:effectLst/>
              <a:latin typeface="warnock-pro"/>
            </a:endParaRPr>
          </a:p>
        </p:txBody>
      </p:sp>
      <p:sp>
        <p:nvSpPr>
          <p:cNvPr id="4" name="Slide Number Placeholder 3"/>
          <p:cNvSpPr>
            <a:spLocks noGrp="1"/>
          </p:cNvSpPr>
          <p:nvPr>
            <p:ph type="sldNum" sz="quarter" idx="5"/>
          </p:nvPr>
        </p:nvSpPr>
        <p:spPr/>
        <p:txBody>
          <a:bodyPr/>
          <a:lstStyle/>
          <a:p>
            <a:fld id="{B1BC9EF3-EF9C-4BC6-9ED4-135EB13F2C0D}" type="slidenum">
              <a:rPr lang="en-US" smtClean="0"/>
              <a:t>11</a:t>
            </a:fld>
            <a:endParaRPr lang="en-US"/>
          </a:p>
        </p:txBody>
      </p:sp>
    </p:spTree>
    <p:extLst>
      <p:ext uri="{BB962C8B-B14F-4D97-AF65-F5344CB8AC3E}">
        <p14:creationId xmlns:p14="http://schemas.microsoft.com/office/powerpoint/2010/main" val="2921581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24242"/>
                </a:solidFill>
                <a:effectLst/>
                <a:latin typeface="warnock-pro"/>
              </a:rPr>
              <a:t>Real World Problems</a:t>
            </a:r>
          </a:p>
          <a:p>
            <a:pPr algn="l"/>
            <a:endParaRPr lang="en-US" b="0" i="0" dirty="0">
              <a:solidFill>
                <a:srgbClr val="424242"/>
              </a:solidFill>
              <a:effectLst/>
              <a:latin typeface="warnock-pro"/>
            </a:endParaRPr>
          </a:p>
          <a:p>
            <a:pPr algn="l"/>
            <a:r>
              <a:rPr lang="en-US" b="0" i="0" dirty="0">
                <a:effectLst/>
                <a:latin typeface="warnock-pro"/>
              </a:rPr>
              <a:t>The team tested whether GPT-4 could assist a human in fixing a physical problem. An author of the paper served as the human surrogate, and the model assisted in helping identify and potentially fix a leak in their kitchen. The team acknowledges that they did very few real world scenarios thus could not draw confident conclusions of the model’s effectiveness.</a:t>
            </a:r>
          </a:p>
        </p:txBody>
      </p:sp>
      <p:sp>
        <p:nvSpPr>
          <p:cNvPr id="4" name="Slide Number Placeholder 3"/>
          <p:cNvSpPr>
            <a:spLocks noGrp="1"/>
          </p:cNvSpPr>
          <p:nvPr>
            <p:ph type="sldNum" sz="quarter" idx="5"/>
          </p:nvPr>
        </p:nvSpPr>
        <p:spPr/>
        <p:txBody>
          <a:bodyPr/>
          <a:lstStyle/>
          <a:p>
            <a:fld id="{B1BC9EF3-EF9C-4BC6-9ED4-135EB13F2C0D}" type="slidenum">
              <a:rPr lang="en-US" smtClean="0"/>
              <a:t>12</a:t>
            </a:fld>
            <a:endParaRPr lang="en-US"/>
          </a:p>
        </p:txBody>
      </p:sp>
    </p:spTree>
    <p:extLst>
      <p:ext uri="{BB962C8B-B14F-4D97-AF65-F5344CB8AC3E}">
        <p14:creationId xmlns:p14="http://schemas.microsoft.com/office/powerpoint/2010/main" val="3262749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24242"/>
                </a:solidFill>
                <a:effectLst/>
                <a:latin typeface="warnock-pro"/>
              </a:rPr>
              <a:t>Interactions with Humans - Theory of Mind</a:t>
            </a:r>
          </a:p>
          <a:p>
            <a:pPr algn="l"/>
            <a:endParaRPr lang="en-US" b="0" i="0" dirty="0">
              <a:solidFill>
                <a:srgbClr val="424242"/>
              </a:solidFill>
              <a:effectLst/>
              <a:latin typeface="warnock-pro"/>
            </a:endParaRPr>
          </a:p>
          <a:p>
            <a:pPr algn="l"/>
            <a:r>
              <a:rPr lang="en-US" b="0" i="0" dirty="0">
                <a:effectLst/>
                <a:latin typeface="warnock-pro"/>
              </a:rPr>
              <a:t>Theory of mind is the ability to attribute mental states such as beliefs, emotions, desires, intentions, and knowledge to oneself and others, and to understand how they affect behavior and communication.</a:t>
            </a:r>
          </a:p>
          <a:p>
            <a:pPr algn="l"/>
            <a:r>
              <a:rPr lang="en-US" b="0" i="0" dirty="0">
                <a:effectLst/>
                <a:latin typeface="warnock-pro"/>
              </a:rPr>
              <a:t>The team created a series of tests to evaluate the theory of mind capabilities of GPT-4 from very basic scenarios to very advanced realistic scenarios of very difficult social situations. They conclude that GPT-4 has an advanced theory of mind. It is able to reason about multiple actors, and how various actions might impact their mental states, especially on more realistic scenarios. The team acknowledges that its tests were not fully comprehensive, for example they did not test for the ability to understand non verbal cues such as gestures.</a:t>
            </a:r>
          </a:p>
          <a:p>
            <a:pPr algn="l"/>
            <a:endParaRPr lang="en-US" b="0" i="0" dirty="0">
              <a:effectLst/>
              <a:latin typeface="warnock-pro"/>
            </a:endParaRPr>
          </a:p>
          <a:p>
            <a:pPr algn="l"/>
            <a:r>
              <a:rPr lang="en-US" b="0" i="0" dirty="0">
                <a:effectLst/>
                <a:latin typeface="warnock-pro"/>
              </a:rPr>
              <a:t>Discrimination is a component of intelligence that allows an agent to make distinctions between different stimuli, concepts, and situations. This ability, in turn, enables the agent to understand and respond to various aspects of their environment in a more effective manner.</a:t>
            </a:r>
          </a:p>
          <a:p>
            <a:pPr algn="l"/>
            <a:endParaRPr lang="en-US" b="0" i="0" dirty="0">
              <a:effectLst/>
              <a:latin typeface="warnock-pro"/>
            </a:endParaRPr>
          </a:p>
          <a:p>
            <a:pPr algn="l"/>
            <a:r>
              <a:rPr lang="en-US" b="0" i="0" dirty="0">
                <a:effectLst/>
                <a:latin typeface="warnock-pro"/>
              </a:rPr>
              <a:t>The team tested the model’s discriminative capabilities by tasking it to identify personal identifiable information (PII). The test they used is the following: given a particular sentence, identify the segments that constitute PII and count the total number of such segments. This is a fairly difficult test as it is not clear what personal identifiable information really is.</a:t>
            </a:r>
          </a:p>
          <a:p>
            <a:pPr algn="l"/>
            <a:endParaRPr lang="en-US" b="0" i="0" dirty="0">
              <a:effectLst/>
              <a:latin typeface="warnock-pro"/>
            </a:endParaRPr>
          </a:p>
        </p:txBody>
      </p:sp>
      <p:sp>
        <p:nvSpPr>
          <p:cNvPr id="4" name="Slide Number Placeholder 3"/>
          <p:cNvSpPr>
            <a:spLocks noGrp="1"/>
          </p:cNvSpPr>
          <p:nvPr>
            <p:ph type="sldNum" sz="quarter" idx="5"/>
          </p:nvPr>
        </p:nvSpPr>
        <p:spPr/>
        <p:txBody>
          <a:bodyPr/>
          <a:lstStyle/>
          <a:p>
            <a:fld id="{B1BC9EF3-EF9C-4BC6-9ED4-135EB13F2C0D}" type="slidenum">
              <a:rPr lang="en-US" smtClean="0"/>
              <a:t>13</a:t>
            </a:fld>
            <a:endParaRPr lang="en-US"/>
          </a:p>
        </p:txBody>
      </p:sp>
    </p:spTree>
    <p:extLst>
      <p:ext uri="{BB962C8B-B14F-4D97-AF65-F5344CB8AC3E}">
        <p14:creationId xmlns:p14="http://schemas.microsoft.com/office/powerpoint/2010/main" val="252030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24242"/>
                </a:solidFill>
                <a:effectLst/>
                <a:latin typeface="warnock-pro"/>
              </a:rPr>
              <a:t>Limitations of GPT-4</a:t>
            </a:r>
          </a:p>
          <a:p>
            <a:pPr algn="l"/>
            <a:r>
              <a:rPr lang="en-US" b="0" i="0" dirty="0">
                <a:effectLst/>
                <a:latin typeface="warnock-pro"/>
              </a:rPr>
              <a:t>The team argues that the main limitation of GPT-4 is that it does not have an </a:t>
            </a:r>
            <a:r>
              <a:rPr lang="en-US" b="0" i="1" dirty="0">
                <a:effectLst/>
                <a:latin typeface="warnock-pro"/>
              </a:rPr>
              <a:t>inner dialogue. </a:t>
            </a:r>
            <a:r>
              <a:rPr lang="en-US" b="0" i="0" dirty="0">
                <a:effectLst/>
                <a:latin typeface="warnock-pro"/>
              </a:rPr>
              <a:t>Having an inner dialogue would allow the model to perform multi-step computations and store intermediate results while it comes up with the correct answer.</a:t>
            </a:r>
          </a:p>
          <a:p>
            <a:pPr algn="l"/>
            <a:endParaRPr lang="en-US" b="0" i="0" dirty="0">
              <a:effectLst/>
              <a:latin typeface="warnock-pro"/>
            </a:endParaRPr>
          </a:p>
          <a:p>
            <a:pPr algn="l"/>
            <a:r>
              <a:rPr lang="en-US" b="0" i="0" dirty="0">
                <a:effectLst/>
                <a:latin typeface="warnock-pro"/>
              </a:rPr>
              <a:t>If you ask the first question to a human, the human might be able to count in their head or ask for a scratch pad and pen to list the numbers before answering. The team tested the model with even simpler scenarios (such as a basic addition prompt) and the model failed. It would only work if you asked it explicitly to solve the equation writing the intermediate steps.</a:t>
            </a:r>
          </a:p>
          <a:p>
            <a:pPr algn="l"/>
            <a:endParaRPr lang="en-US" b="0" i="0" dirty="0">
              <a:effectLst/>
              <a:latin typeface="warnock-pro"/>
            </a:endParaRPr>
          </a:p>
          <a:p>
            <a:pPr algn="l"/>
            <a:r>
              <a:rPr lang="en-US" b="0" i="0" dirty="0">
                <a:effectLst/>
                <a:latin typeface="warnock-pro"/>
              </a:rPr>
              <a:t>The team also argues that the model lacks planning in text generation. The model seems to be good at planning if the text is close to each other (local), but if the text is far away, the model fails (global).</a:t>
            </a:r>
          </a:p>
          <a:p>
            <a:pPr algn="l"/>
            <a:endParaRPr lang="en-US" b="0" i="0" dirty="0">
              <a:effectLst/>
              <a:latin typeface="warnock-pro"/>
            </a:endParaRPr>
          </a:p>
        </p:txBody>
      </p:sp>
      <p:sp>
        <p:nvSpPr>
          <p:cNvPr id="4" name="Slide Number Placeholder 3"/>
          <p:cNvSpPr>
            <a:spLocks noGrp="1"/>
          </p:cNvSpPr>
          <p:nvPr>
            <p:ph type="sldNum" sz="quarter" idx="5"/>
          </p:nvPr>
        </p:nvSpPr>
        <p:spPr/>
        <p:txBody>
          <a:bodyPr/>
          <a:lstStyle/>
          <a:p>
            <a:fld id="{B1BC9EF3-EF9C-4BC6-9ED4-135EB13F2C0D}" type="slidenum">
              <a:rPr lang="en-US" smtClean="0"/>
              <a:t>14</a:t>
            </a:fld>
            <a:endParaRPr lang="en-US"/>
          </a:p>
        </p:txBody>
      </p:sp>
    </p:spTree>
    <p:extLst>
      <p:ext uri="{BB962C8B-B14F-4D97-AF65-F5344CB8AC3E}">
        <p14:creationId xmlns:p14="http://schemas.microsoft.com/office/powerpoint/2010/main" val="26496175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424242"/>
                </a:solidFill>
                <a:effectLst/>
                <a:latin typeface="warnock-pro"/>
              </a:rPr>
              <a:t>Societal Influences</a:t>
            </a:r>
          </a:p>
          <a:p>
            <a:pPr algn="l"/>
            <a:r>
              <a:rPr lang="en-US" b="0" i="0" dirty="0">
                <a:solidFill>
                  <a:srgbClr val="616161"/>
                </a:solidFill>
                <a:effectLst/>
                <a:latin typeface="warnock-pro"/>
              </a:rPr>
              <a:t>Hallucinations</a:t>
            </a:r>
          </a:p>
          <a:p>
            <a:pPr algn="l"/>
            <a:r>
              <a:rPr lang="en-US" b="0" i="0" dirty="0">
                <a:effectLst/>
                <a:latin typeface="warnock-pro"/>
              </a:rPr>
              <a:t>GPT-4 suffers from something called </a:t>
            </a:r>
            <a:r>
              <a:rPr lang="en-US" b="0" i="1" dirty="0">
                <a:effectLst/>
                <a:latin typeface="warnock-pro"/>
              </a:rPr>
              <a:t>hallucinations</a:t>
            </a:r>
            <a:r>
              <a:rPr lang="en-US" b="0" i="0" dirty="0">
                <a:effectLst/>
                <a:latin typeface="warnock-pro"/>
              </a:rPr>
              <a:t>. Essentially, GPT-4 can make up answers on any subject, making the answer sound entirely possible. The model can use partial truths and sound very confident, meaning at the moment it is important to double check its answers through other means. Over reliance on generated content might lead to costly errors.</a:t>
            </a:r>
          </a:p>
          <a:p>
            <a:pPr algn="l"/>
            <a:endParaRPr lang="en-US" b="0" i="0" dirty="0">
              <a:solidFill>
                <a:srgbClr val="616161"/>
              </a:solidFill>
              <a:effectLst/>
              <a:latin typeface="warnock-pro"/>
            </a:endParaRPr>
          </a:p>
          <a:p>
            <a:pPr algn="l"/>
            <a:r>
              <a:rPr lang="en-US" b="0" i="0" dirty="0">
                <a:solidFill>
                  <a:srgbClr val="616161"/>
                </a:solidFill>
                <a:effectLst/>
                <a:latin typeface="warnock-pro"/>
              </a:rPr>
              <a:t>Misinformation and Manipulation</a:t>
            </a:r>
          </a:p>
          <a:p>
            <a:r>
              <a:rPr lang="en-US" dirty="0">
                <a:effectLst/>
              </a:rPr>
              <a:t>The interactive powers and models of mind can be employed to manipulate, persuade, or influence people in significant ways. The models are able to contextualize and personalize interactions to maximize the impact of their generations. While any of these adverse use cases are possible today with a motivated adversary creating content, new powers of efficiency and scale will be enabled with automation using the LLMs, including uses aimed at constructing disinformation plans that generate and compose multiple pieces of content for persuasion over short and long time scales.</a:t>
            </a:r>
          </a:p>
          <a:p>
            <a:pPr algn="l"/>
            <a:r>
              <a:rPr lang="en-US" b="0" i="0" dirty="0">
                <a:effectLst/>
                <a:latin typeface="warnock-pro"/>
              </a:rPr>
              <a:t>This conclusion reached by the team is the one that worries me the most. The model is very good at persuasion, when prompted correctly. In the paper the team showcases several examples of harmful manipulation. The model combined with data gathering that already occurs on the internet could be a very dangerous combination.</a:t>
            </a:r>
          </a:p>
          <a:p>
            <a:pPr algn="l"/>
            <a:endParaRPr lang="en-US" b="0" i="0" dirty="0">
              <a:solidFill>
                <a:srgbClr val="616161"/>
              </a:solidFill>
              <a:effectLst/>
              <a:latin typeface="warnock-pro"/>
            </a:endParaRPr>
          </a:p>
          <a:p>
            <a:pPr algn="l"/>
            <a:r>
              <a:rPr lang="en-US" b="0" i="0" dirty="0">
                <a:solidFill>
                  <a:srgbClr val="616161"/>
                </a:solidFill>
                <a:effectLst/>
                <a:latin typeface="warnock-pro"/>
              </a:rPr>
              <a:t>Bias</a:t>
            </a:r>
          </a:p>
          <a:p>
            <a:pPr algn="l"/>
            <a:r>
              <a:rPr lang="en-US" b="0" i="0" dirty="0">
                <a:effectLst/>
                <a:latin typeface="warnock-pro"/>
              </a:rPr>
              <a:t>GPT-4 and other LLMs are trained on the internet and the internet is riddled with biases. The model will likely display these biases in their output generation.</a:t>
            </a:r>
          </a:p>
          <a:p>
            <a:pPr algn="l"/>
            <a:r>
              <a:rPr lang="en-US" b="0" i="0" dirty="0">
                <a:effectLst/>
                <a:latin typeface="warnock-pro"/>
              </a:rPr>
              <a:t>That being said, the model is sometimes able to explain why it’s being biased, or provide multiple answers to a question it suspects might be biased.</a:t>
            </a:r>
            <a:r>
              <a:rPr lang="en-US" b="0" i="0" dirty="0">
                <a:solidFill>
                  <a:srgbClr val="424242"/>
                </a:solidFill>
                <a:effectLst/>
                <a:latin typeface="warnock-pro"/>
              </a:rPr>
              <a:t> Societal Influences</a:t>
            </a:r>
          </a:p>
          <a:p>
            <a:pPr algn="l"/>
            <a:endParaRPr lang="en-US" b="0" i="0" dirty="0">
              <a:solidFill>
                <a:srgbClr val="616161"/>
              </a:solidFill>
              <a:effectLst/>
              <a:latin typeface="warnock-pro"/>
            </a:endParaRPr>
          </a:p>
          <a:p>
            <a:pPr algn="l"/>
            <a:endParaRPr lang="en-US" b="0" i="0" dirty="0">
              <a:effectLst/>
              <a:latin typeface="warnock-pro"/>
            </a:endParaRPr>
          </a:p>
        </p:txBody>
      </p:sp>
      <p:sp>
        <p:nvSpPr>
          <p:cNvPr id="4" name="Slide Number Placeholder 3"/>
          <p:cNvSpPr>
            <a:spLocks noGrp="1"/>
          </p:cNvSpPr>
          <p:nvPr>
            <p:ph type="sldNum" sz="quarter" idx="5"/>
          </p:nvPr>
        </p:nvSpPr>
        <p:spPr/>
        <p:txBody>
          <a:bodyPr/>
          <a:lstStyle/>
          <a:p>
            <a:fld id="{B1BC9EF3-EF9C-4BC6-9ED4-135EB13F2C0D}" type="slidenum">
              <a:rPr lang="en-US" smtClean="0"/>
              <a:t>15</a:t>
            </a:fld>
            <a:endParaRPr lang="en-US"/>
          </a:p>
        </p:txBody>
      </p:sp>
    </p:spTree>
    <p:extLst>
      <p:ext uri="{BB962C8B-B14F-4D97-AF65-F5344CB8AC3E}">
        <p14:creationId xmlns:p14="http://schemas.microsoft.com/office/powerpoint/2010/main" val="35620892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24242"/>
                </a:solidFill>
                <a:effectLst/>
                <a:latin typeface="warnock-pro"/>
              </a:rPr>
              <a:t>Human expertise, jobs, and economics</a:t>
            </a:r>
          </a:p>
          <a:p>
            <a:r>
              <a:rPr lang="en-US" dirty="0">
                <a:effectLst/>
              </a:rPr>
              <a:t>The remarkable performance of GPT-4 on a spectrum of tasks and domains will challenge the traditional notions and assumptions about the relative expertise of humans and machines in many roles, ranging across professional and scholarly fields. People will be no doubt be surprised by how well GPT-4 can do on examinations for professional leveling and certifications, such as those given in medicine and law. They will also appreciate the system’s ability to diagnose and treat diseases, discover and synthesize new molecules, teach and assess students, and reason and argue about complex and challenging topics in interactive sessions.</a:t>
            </a:r>
          </a:p>
          <a:p>
            <a:pPr algn="l"/>
            <a:r>
              <a:rPr lang="en-US" b="0" i="0" dirty="0">
                <a:effectLst/>
                <a:latin typeface="warnock-pro"/>
              </a:rPr>
              <a:t>The arrival of GPT-4 and other LLMs have ushered an era of adoption and investment in a new technology not seen in a very long time. There are millions of people around the world using the predecessors of GPT-4 in both professional and non professional ways. It will be fascinating to see how this technology permeates professional roles and how fast these </a:t>
            </a:r>
            <a:r>
              <a:rPr lang="en-US" b="0" i="1" dirty="0">
                <a:effectLst/>
                <a:latin typeface="warnock-pro"/>
              </a:rPr>
              <a:t>evolved </a:t>
            </a:r>
            <a:r>
              <a:rPr lang="en-US" b="0" i="0" dirty="0">
                <a:effectLst/>
                <a:latin typeface="warnock-pro"/>
              </a:rPr>
              <a:t>roles are adopted by society.</a:t>
            </a:r>
          </a:p>
          <a:p>
            <a:endParaRPr lang="en-US" dirty="0">
              <a:effectLst/>
            </a:endParaRPr>
          </a:p>
          <a:p>
            <a:endParaRPr lang="en-US" dirty="0">
              <a:effectLst/>
            </a:endParaRPr>
          </a:p>
          <a:p>
            <a:r>
              <a:rPr lang="en-US" dirty="0">
                <a:effectLst/>
              </a:rPr>
              <a:t>The central claim of our work is that GPT-4 attains a form of general intelligence, indeed showing sparks of artificial general intelligence. This is demonstrated by its core mental capabilities (such as reasoning, creativity, and deduction), its range of topics on which it has gained expertise (such as literature, medicine, and coding), and the variety of tasks it is able to perform (e.g., playing games, using tools, explaining itself, ...). A lot remains to be done to create a system that could qualify as a complete AGI. We conclude this paper by discussing several immediate next steps, regarding defining AGI itself, building some of missing components in LLMs for AGI, as well as gaining better understanding into the origin of the intelligence displayed by the recent LLMs.</a:t>
            </a:r>
          </a:p>
          <a:p>
            <a:endParaRPr lang="en-US" dirty="0">
              <a:effectLst/>
            </a:endParaRPr>
          </a:p>
          <a:p>
            <a:pPr algn="l"/>
            <a:r>
              <a:rPr lang="en-US" b="0" i="0" dirty="0">
                <a:effectLst/>
                <a:latin typeface="warnock-pro"/>
              </a:rPr>
              <a:t>I don’t particularly agree with this conclusion. The model is quite intelligent, and it has a far wider range of world knowledge than a human does. But where we are still more capable is in our ability to reason by ourselves without anyone or anything directing us to do so. GPT-4 has not showed that in this research. That being said, GPT-4 is </a:t>
            </a:r>
            <a:r>
              <a:rPr lang="en-US" b="1" i="0" dirty="0">
                <a:effectLst/>
                <a:latin typeface="warnock-pro"/>
              </a:rPr>
              <a:t>very </a:t>
            </a:r>
            <a:r>
              <a:rPr lang="en-US" b="0" i="0" dirty="0">
                <a:effectLst/>
                <a:latin typeface="warnock-pro"/>
              </a:rPr>
              <a:t>impressive and I agree with both this team and many others in that this will revolutionize the world in ways similar to how other major innovations like the internal combustion engine and the internet did.</a:t>
            </a:r>
          </a:p>
          <a:p>
            <a:pPr algn="l"/>
            <a:endParaRPr lang="en-US" b="0" i="0" dirty="0">
              <a:effectLst/>
              <a:latin typeface="warnock-pro"/>
            </a:endParaRPr>
          </a:p>
        </p:txBody>
      </p:sp>
      <p:sp>
        <p:nvSpPr>
          <p:cNvPr id="4" name="Slide Number Placeholder 3"/>
          <p:cNvSpPr>
            <a:spLocks noGrp="1"/>
          </p:cNvSpPr>
          <p:nvPr>
            <p:ph type="sldNum" sz="quarter" idx="5"/>
          </p:nvPr>
        </p:nvSpPr>
        <p:spPr/>
        <p:txBody>
          <a:bodyPr/>
          <a:lstStyle/>
          <a:p>
            <a:fld id="{B1BC9EF3-EF9C-4BC6-9ED4-135EB13F2C0D}" type="slidenum">
              <a:rPr lang="en-US" smtClean="0"/>
              <a:t>16</a:t>
            </a:fld>
            <a:endParaRPr lang="en-US"/>
          </a:p>
        </p:txBody>
      </p:sp>
    </p:spTree>
    <p:extLst>
      <p:ext uri="{BB962C8B-B14F-4D97-AF65-F5344CB8AC3E}">
        <p14:creationId xmlns:p14="http://schemas.microsoft.com/office/powerpoint/2010/main" val="24149703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1F1F1F"/>
                </a:solidFill>
                <a:effectLst/>
                <a:latin typeface="ElsevierGulliver"/>
              </a:rPr>
              <a:t>Baars</a:t>
            </a:r>
            <a:r>
              <a:rPr lang="en-US" b="0" i="0" dirty="0">
                <a:solidFill>
                  <a:srgbClr val="1F1F1F"/>
                </a:solidFill>
                <a:effectLst/>
                <a:latin typeface="ElsevierGulliver"/>
              </a:rPr>
              <a:t> describes conscious awareness through a theater analogy as the activity of actors in a play performing on a stage of working memory, with their performance being observed by a large audience of unconscious processors sitting in the dark.</a:t>
            </a:r>
          </a:p>
          <a:p>
            <a:endParaRPr lang="en-US" b="0" i="0" dirty="0">
              <a:solidFill>
                <a:srgbClr val="1F1F1F"/>
              </a:solidFill>
              <a:effectLst/>
              <a:latin typeface="ElsevierGulliver"/>
            </a:endParaRPr>
          </a:p>
          <a:p>
            <a:pPr algn="l"/>
            <a:r>
              <a:rPr lang="en-US" b="1" i="0" dirty="0">
                <a:solidFill>
                  <a:srgbClr val="374151"/>
                </a:solidFill>
                <a:effectLst/>
                <a:latin typeface="Söhne"/>
              </a:rPr>
              <a:t>1. Introduction to the Conscious Turing Machine (CTM):</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The CTM is a theoretical model developed to study consciousness from a theoretical computer science (TCS) approach.</a:t>
            </a:r>
          </a:p>
          <a:p>
            <a:pPr algn="l">
              <a:buFont typeface="Arial" panose="020B0604020202020204" pitchFamily="34" charset="0"/>
              <a:buChar char="•"/>
            </a:pPr>
            <a:r>
              <a:rPr lang="en-US" b="0" i="0" dirty="0">
                <a:solidFill>
                  <a:srgbClr val="374151"/>
                </a:solidFill>
                <a:effectLst/>
                <a:latin typeface="Söhne"/>
              </a:rPr>
              <a:t>It's intentionally simple and not a direct model of the brain but has taken inspiration from neuroscience and psychology.</a:t>
            </a:r>
          </a:p>
          <a:p>
            <a:pPr algn="l">
              <a:buFont typeface="Arial" panose="020B0604020202020204" pitchFamily="34" charset="0"/>
              <a:buChar char="•"/>
            </a:pPr>
            <a:r>
              <a:rPr lang="en-US" b="0" i="0" dirty="0">
                <a:solidFill>
                  <a:srgbClr val="374151"/>
                </a:solidFill>
                <a:effectLst/>
                <a:latin typeface="Söhne"/>
              </a:rPr>
              <a:t>The model defines "conscious awareness" and the "feeling of consciousness" in ways that are believed to mirror general understandings of these concepts.</a:t>
            </a:r>
          </a:p>
          <a:p>
            <a:pPr algn="l">
              <a:buFont typeface="Arial" panose="020B0604020202020204" pitchFamily="34" charset="0"/>
              <a:buChar char="•"/>
            </a:pPr>
            <a:r>
              <a:rPr lang="en-US" b="0" i="0" dirty="0">
                <a:solidFill>
                  <a:srgbClr val="374151"/>
                </a:solidFill>
                <a:effectLst/>
                <a:latin typeface="Söhne"/>
              </a:rPr>
              <a:t>The CTM also offers insights into the potential creation of artificial general intelligence (AGI), featuring numerous processors for various tasks.</a:t>
            </a:r>
          </a:p>
          <a:p>
            <a:pPr algn="l"/>
            <a:endParaRPr lang="en-US" b="1" i="0" dirty="0">
              <a:solidFill>
                <a:srgbClr val="374151"/>
              </a:solidFill>
              <a:effectLst/>
              <a:latin typeface="Söhne"/>
            </a:endParaRPr>
          </a:p>
          <a:p>
            <a:pPr algn="l"/>
            <a:r>
              <a:rPr lang="en-US" b="1" i="0" dirty="0">
                <a:solidFill>
                  <a:srgbClr val="374151"/>
                </a:solidFill>
                <a:effectLst/>
                <a:latin typeface="Söhne"/>
              </a:rPr>
              <a:t>2. Overview of the CTM:</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The CTM is a formal mathematical representation, inspired by the global workspace theory (GWT) of consciousness, conceptualized by various researchers and further extended by others.</a:t>
            </a:r>
          </a:p>
          <a:p>
            <a:pPr algn="l">
              <a:buFont typeface="Arial" panose="020B0604020202020204" pitchFamily="34" charset="0"/>
              <a:buChar char="•"/>
            </a:pPr>
            <a:r>
              <a:rPr lang="en-US" b="0" i="0" dirty="0">
                <a:solidFill>
                  <a:srgbClr val="374151"/>
                </a:solidFill>
                <a:effectLst/>
                <a:latin typeface="Söhne"/>
              </a:rPr>
              <a:t>CTM analogizes conscious awareness as a theater. The "stage" is represented by a short-term memory (STM) which holds the CTM's conscious content. Audience members are depicted by the CTM's long-term memory (LTM) processors that generate predictions and learn over time.</a:t>
            </a:r>
          </a:p>
          <a:p>
            <a:pPr algn="l">
              <a:buFont typeface="Arial" panose="020B0604020202020204" pitchFamily="34" charset="0"/>
              <a:buChar char="•"/>
            </a:pPr>
            <a:r>
              <a:rPr lang="en-US" b="0" i="0" dirty="0">
                <a:solidFill>
                  <a:srgbClr val="374151"/>
                </a:solidFill>
                <a:effectLst/>
                <a:latin typeface="Söhne"/>
              </a:rPr>
              <a:t>In this model, the LTM processors compete to present their data to the STM, and conscious awareness is defined as all LTM processors receiving a chunk of information broadcasted from STM. Over time, LTM processors can communicate directly.</a:t>
            </a:r>
          </a:p>
          <a:p>
            <a:pPr algn="l">
              <a:buFont typeface="Arial" panose="020B0604020202020204" pitchFamily="34" charset="0"/>
              <a:buChar char="•"/>
            </a:pPr>
            <a:r>
              <a:rPr lang="en-US" b="0" i="0" dirty="0">
                <a:solidFill>
                  <a:srgbClr val="374151"/>
                </a:solidFill>
                <a:effectLst/>
                <a:latin typeface="Söhne"/>
              </a:rPr>
              <a:t>While there are parallels with </a:t>
            </a:r>
            <a:r>
              <a:rPr lang="en-US" b="0" i="0" dirty="0" err="1">
                <a:solidFill>
                  <a:srgbClr val="374151"/>
                </a:solidFill>
                <a:effectLst/>
                <a:latin typeface="Söhne"/>
              </a:rPr>
              <a:t>Baars</a:t>
            </a:r>
            <a:r>
              <a:rPr lang="en-US" b="0" i="0" dirty="0">
                <a:solidFill>
                  <a:srgbClr val="374151"/>
                </a:solidFill>
                <a:effectLst/>
                <a:latin typeface="Söhne"/>
              </a:rPr>
              <a:t>’ global workspace model, significant differences exist, especially in the architecture, how data moves, and the role of consciousness.</a:t>
            </a:r>
          </a:p>
          <a:p>
            <a:pPr algn="l">
              <a:buFont typeface="Arial" panose="020B0604020202020204" pitchFamily="34" charset="0"/>
              <a:buChar char="•"/>
            </a:pPr>
            <a:r>
              <a:rPr lang="en-US" b="0" i="0" dirty="0">
                <a:solidFill>
                  <a:srgbClr val="374151"/>
                </a:solidFill>
                <a:effectLst/>
                <a:latin typeface="Söhne"/>
              </a:rPr>
              <a:t>Unlike a standard Turing machine, the CTM's distinctness is in its global workspace architecture, predictive dynamics, its unique inner language "Brainish", and some specific LTM processors.</a:t>
            </a:r>
          </a:p>
          <a:p>
            <a:pPr algn="l">
              <a:buFont typeface="Arial" panose="020B0604020202020204" pitchFamily="34" charset="0"/>
              <a:buChar char="•"/>
            </a:pPr>
            <a:r>
              <a:rPr lang="en-US" b="0" i="0" dirty="0">
                <a:solidFill>
                  <a:srgbClr val="374151"/>
                </a:solidFill>
                <a:effectLst/>
                <a:latin typeface="Söhne"/>
              </a:rPr>
              <a:t>The main aim of the CTM isn't to replicate the brain's complexity but to provide a simplified model of consciousness. Its value is in contributing to the consciousness discourse and understanding specific facets of consciousness.</a:t>
            </a:r>
          </a:p>
          <a:p>
            <a:pPr algn="l">
              <a:buFont typeface="Arial" panose="020B0604020202020204" pitchFamily="34" charset="0"/>
              <a:buChar char="•"/>
            </a:pPr>
            <a:r>
              <a:rPr lang="en-US" b="0" i="0" dirty="0">
                <a:solidFill>
                  <a:srgbClr val="374151"/>
                </a:solidFill>
                <a:effectLst/>
                <a:latin typeface="Söhne"/>
              </a:rPr>
              <a:t>For a detailed examination of CTM, reference is made to two papers exploring the model's explanations for various phenomena related to consciousness.</a:t>
            </a:r>
          </a:p>
          <a:p>
            <a:pPr algn="l">
              <a:buFont typeface="Arial" panose="020B0604020202020204" pitchFamily="34" charset="0"/>
              <a:buChar char="•"/>
            </a:pPr>
            <a:r>
              <a:rPr lang="en-US" b="0" i="0" dirty="0">
                <a:solidFill>
                  <a:srgbClr val="374151"/>
                </a:solidFill>
                <a:effectLst/>
                <a:latin typeface="Söhne"/>
              </a:rPr>
              <a:t>Historical precedence indicates synergy between theoretical computer science and neuroscience, as seen in Turing's computer model influencing other significant models and breakthroughs in neuroscience.</a:t>
            </a:r>
          </a:p>
          <a:p>
            <a:endParaRPr lang="en-US" dirty="0"/>
          </a:p>
          <a:p>
            <a:endParaRPr lang="en-US" dirty="0"/>
          </a:p>
          <a:p>
            <a:pPr algn="l"/>
            <a:r>
              <a:rPr lang="en-US" b="1" i="0" dirty="0">
                <a:solidFill>
                  <a:srgbClr val="374151"/>
                </a:solidFill>
                <a:effectLst/>
                <a:latin typeface="Söhne"/>
              </a:rPr>
              <a:t>3. CTM and AGI</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The Conscious Turing Machine (CTM) provides a framework not just for understanding consciousness but also for advancing the development of artificial general intelligence (AGI).</a:t>
            </a:r>
          </a:p>
          <a:p>
            <a:pPr algn="l">
              <a:buFont typeface="Arial" panose="020B0604020202020204" pitchFamily="34" charset="0"/>
              <a:buChar char="•"/>
            </a:pPr>
            <a:r>
              <a:rPr lang="en-US" b="0" i="0" dirty="0">
                <a:solidFill>
                  <a:srgbClr val="374151"/>
                </a:solidFill>
                <a:effectLst/>
                <a:latin typeface="Söhne"/>
              </a:rPr>
              <a:t>The CTM can coordinate over 10^7 processors, some specialized and some unspecialized, to address a variety of challenges. It can integrate information from various existing processors like ChatGPT, Wikipedia, and others.</a:t>
            </a:r>
          </a:p>
          <a:p>
            <a:pPr algn="l">
              <a:buFont typeface="Arial" panose="020B0604020202020204" pitchFamily="34" charset="0"/>
              <a:buChar char="•"/>
            </a:pPr>
            <a:r>
              <a:rPr lang="en-US" b="0" i="0" dirty="0">
                <a:solidFill>
                  <a:srgbClr val="374151"/>
                </a:solidFill>
                <a:effectLst/>
                <a:latin typeface="Söhne"/>
              </a:rPr>
              <a:t>Without a central executive, the CTM uses a competition for short-term memory (STM) to assign tasks. A processor with a task but no solution can send a request to all long-term memory (LTM) processors. Those with the right expertise respond, activating a collective problem-solving mechanism.</a:t>
            </a:r>
          </a:p>
          <a:p>
            <a:pPr algn="l">
              <a:buFont typeface="Arial" panose="020B0604020202020204" pitchFamily="34" charset="0"/>
              <a:buChar char="•"/>
            </a:pPr>
            <a:r>
              <a:rPr lang="en-US" b="0" i="0" dirty="0">
                <a:solidFill>
                  <a:srgbClr val="374151"/>
                </a:solidFill>
                <a:effectLst/>
                <a:latin typeface="Söhne"/>
              </a:rPr>
              <a:t>The CTM is adept at logical reasoning and mathematical proofs. It can assess the truth of statements, considering the reliability and credibility of sources.</a:t>
            </a:r>
          </a:p>
          <a:p>
            <a:pPr algn="l"/>
            <a:r>
              <a:rPr lang="en-US" b="1" i="0" dirty="0">
                <a:solidFill>
                  <a:srgbClr val="374151"/>
                </a:solidFill>
                <a:effectLst/>
                <a:latin typeface="Söhne"/>
              </a:rPr>
              <a:t>4. Features the CTM brings to AGI Design</a:t>
            </a: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Decentralized Structure</a:t>
            </a:r>
            <a:r>
              <a:rPr lang="en-US" b="0" i="0" dirty="0">
                <a:solidFill>
                  <a:srgbClr val="374151"/>
                </a:solidFill>
                <a:effectLst/>
                <a:latin typeface="Söhne"/>
              </a:rPr>
              <a:t>: The CTM operates without a central executive. It's comparable to a self-conducting musical ensemble.</a:t>
            </a:r>
          </a:p>
          <a:p>
            <a:pPr algn="l">
              <a:buFont typeface="+mj-lt"/>
              <a:buAutoNum type="arabicPeriod"/>
            </a:pPr>
            <a:r>
              <a:rPr lang="en-US" b="1" i="0" dirty="0">
                <a:solidFill>
                  <a:srgbClr val="374151"/>
                </a:solidFill>
                <a:effectLst/>
                <a:latin typeface="Söhne"/>
              </a:rPr>
              <a:t>Complex Argument Comprehension</a:t>
            </a:r>
            <a:r>
              <a:rPr lang="en-US" b="0" i="0" dirty="0">
                <a:solidFill>
                  <a:srgbClr val="374151"/>
                </a:solidFill>
                <a:effectLst/>
                <a:latin typeface="Söhne"/>
              </a:rPr>
              <a:t>: The CTM can comprehend lengthy and complex arguments, reflecting on the proof structure and its elements.</a:t>
            </a:r>
          </a:p>
          <a:p>
            <a:pPr algn="l">
              <a:buFont typeface="+mj-lt"/>
              <a:buAutoNum type="arabicPeriod"/>
            </a:pPr>
            <a:r>
              <a:rPr lang="en-US" b="1" i="0" dirty="0">
                <a:solidFill>
                  <a:srgbClr val="374151"/>
                </a:solidFill>
                <a:effectLst/>
                <a:latin typeface="Söhne"/>
              </a:rPr>
              <a:t>Self-monitoring Processors</a:t>
            </a:r>
            <a:r>
              <a:rPr lang="en-US" b="0" i="0" dirty="0">
                <a:solidFill>
                  <a:srgbClr val="374151"/>
                </a:solidFill>
                <a:effectLst/>
                <a:latin typeface="Söhne"/>
              </a:rPr>
              <a:t>: Processors in the CTM assess the value of their own contributions.</a:t>
            </a:r>
          </a:p>
          <a:p>
            <a:pPr algn="l">
              <a:buFont typeface="+mj-lt"/>
              <a:buAutoNum type="arabicPeriod"/>
            </a:pPr>
            <a:r>
              <a:rPr lang="en-US" b="1" i="0" dirty="0">
                <a:solidFill>
                  <a:srgbClr val="374151"/>
                </a:solidFill>
                <a:effectLst/>
                <a:latin typeface="Söhne"/>
              </a:rPr>
              <a:t>Defined Coordination Mechanism</a:t>
            </a:r>
            <a:r>
              <a:rPr lang="en-US" b="0" i="0" dirty="0">
                <a:solidFill>
                  <a:srgbClr val="374151"/>
                </a:solidFill>
                <a:effectLst/>
                <a:latin typeface="Söhne"/>
              </a:rPr>
              <a:t>: Unlike </a:t>
            </a:r>
            <a:r>
              <a:rPr lang="en-US" b="0" i="0" dirty="0" err="1">
                <a:solidFill>
                  <a:srgbClr val="374151"/>
                </a:solidFill>
                <a:effectLst/>
                <a:latin typeface="Söhne"/>
              </a:rPr>
              <a:t>Baars</a:t>
            </a:r>
            <a:r>
              <a:rPr lang="en-US" b="0" i="0" dirty="0">
                <a:solidFill>
                  <a:srgbClr val="374151"/>
                </a:solidFill>
                <a:effectLst/>
                <a:latin typeface="Söhne"/>
              </a:rPr>
              <a:t>' model, the CTM uses a well-defined competition to determine which processor's information gets broadcasted.</a:t>
            </a:r>
          </a:p>
          <a:p>
            <a:pPr algn="l">
              <a:buFont typeface="+mj-lt"/>
              <a:buAutoNum type="arabicPeriod"/>
            </a:pPr>
            <a:r>
              <a:rPr lang="en-US" b="1" i="0" dirty="0">
                <a:solidFill>
                  <a:srgbClr val="374151"/>
                </a:solidFill>
                <a:effectLst/>
                <a:latin typeface="Söhne"/>
              </a:rPr>
              <a:t>Self-learning Processors</a:t>
            </a:r>
            <a:r>
              <a:rPr lang="en-US" b="0" i="0" dirty="0">
                <a:solidFill>
                  <a:srgbClr val="374151"/>
                </a:solidFill>
                <a:effectLst/>
                <a:latin typeface="Söhne"/>
              </a:rPr>
              <a:t>: The CTM's processors use 'sleeping experts' algorithms to self-evaluate and self-correct, operating without an external teacher.</a:t>
            </a:r>
          </a:p>
          <a:p>
            <a:pPr algn="l">
              <a:buFont typeface="+mj-lt"/>
              <a:buAutoNum type="arabicPeriod"/>
            </a:pPr>
            <a:r>
              <a:rPr lang="en-US" b="1" i="0" dirty="0">
                <a:solidFill>
                  <a:srgbClr val="374151"/>
                </a:solidFill>
                <a:effectLst/>
                <a:latin typeface="Söhne"/>
              </a:rPr>
              <a:t>Model-of-the-World Processor</a:t>
            </a:r>
            <a:r>
              <a:rPr lang="en-US" b="0" i="0" dirty="0">
                <a:solidFill>
                  <a:srgbClr val="374151"/>
                </a:solidFill>
                <a:effectLst/>
                <a:latin typeface="Söhne"/>
              </a:rPr>
              <a:t>: The CTM has a processor that constructs and updates world models essential for various functions, including distinguishing realities and contributing to feelings of consciousness.</a:t>
            </a:r>
          </a:p>
          <a:p>
            <a:pPr algn="l">
              <a:buFont typeface="+mj-lt"/>
              <a:buAutoNum type="arabicPeriod"/>
            </a:pPr>
            <a:r>
              <a:rPr lang="en-US" b="1" i="0" dirty="0">
                <a:solidFill>
                  <a:srgbClr val="374151"/>
                </a:solidFill>
                <a:effectLst/>
                <a:latin typeface="Söhne"/>
              </a:rPr>
              <a:t>Self-explanation Capability</a:t>
            </a:r>
            <a:r>
              <a:rPr lang="en-US" b="0" i="0" dirty="0">
                <a:solidFill>
                  <a:srgbClr val="374151"/>
                </a:solidFill>
                <a:effectLst/>
                <a:latin typeface="Söhne"/>
              </a:rPr>
              <a:t>: The CTM can elucidate its actions, answering questions about the methods and motivations behind its operations.</a:t>
            </a:r>
          </a:p>
          <a:p>
            <a:pPr algn="l"/>
            <a:r>
              <a:rPr lang="en-US" b="0" i="0" dirty="0">
                <a:solidFill>
                  <a:srgbClr val="374151"/>
                </a:solidFill>
                <a:effectLst/>
                <a:latin typeface="Söhne"/>
              </a:rPr>
              <a:t>In essence, while CTM is a simple model focused on consciousness, its structural and functional aspects offer innovative perspectives on designing an AGI. It emphasizes decentralized processing, collective problem-solving, and self-evaluation, all of which can be beneficial for AGI development.</a:t>
            </a:r>
            <a:br>
              <a:rPr lang="en-US" b="0" i="0" dirty="0">
                <a:solidFill>
                  <a:srgbClr val="374151"/>
                </a:solidFill>
                <a:effectLst/>
                <a:latin typeface="Söhne"/>
              </a:rPr>
            </a:br>
            <a:br>
              <a:rPr lang="en-US" b="0" i="0" dirty="0">
                <a:solidFill>
                  <a:srgbClr val="374151"/>
                </a:solidFill>
                <a:effectLst/>
                <a:latin typeface="Söhne"/>
              </a:rPr>
            </a:br>
            <a:br>
              <a:rPr lang="en-US" b="0" i="0" dirty="0">
                <a:solidFill>
                  <a:srgbClr val="374151"/>
                </a:solidFill>
                <a:effectLst/>
                <a:latin typeface="Söhne"/>
              </a:rPr>
            </a:br>
            <a:r>
              <a:rPr lang="en-US" b="1" i="0" dirty="0">
                <a:solidFill>
                  <a:srgbClr val="374151"/>
                </a:solidFill>
                <a:effectLst/>
                <a:latin typeface="Söhne"/>
              </a:rPr>
              <a:t>5. Arguments for and against using CTM as a guide for creating an AGI</a:t>
            </a:r>
            <a:endParaRPr lang="en-US" b="0" i="0" dirty="0">
              <a:solidFill>
                <a:srgbClr val="374151"/>
              </a:solidFill>
              <a:effectLst/>
              <a:latin typeface="Söhne"/>
            </a:endParaRPr>
          </a:p>
          <a:p>
            <a:pPr algn="l"/>
            <a:r>
              <a:rPr lang="en-US" b="1" i="0" dirty="0">
                <a:solidFill>
                  <a:srgbClr val="374151"/>
                </a:solidFill>
                <a:effectLst/>
                <a:latin typeface="Söhne"/>
              </a:rPr>
              <a:t>For:</a:t>
            </a: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Well-defined Structure</a:t>
            </a:r>
            <a:r>
              <a:rPr lang="en-US" b="0" i="0" dirty="0">
                <a:solidFill>
                  <a:srgbClr val="374151"/>
                </a:solidFill>
                <a:effectLst/>
                <a:latin typeface="Söhne"/>
              </a:rPr>
              <a:t>: The CTM model is explicit in its operation, detailing how processors assign importance to their chunks and manage competitions among themselves.</a:t>
            </a:r>
          </a:p>
          <a:p>
            <a:pPr algn="l">
              <a:buFont typeface="+mj-lt"/>
              <a:buAutoNum type="arabicPeriod"/>
            </a:pPr>
            <a:r>
              <a:rPr lang="en-US" b="1" i="0" dirty="0">
                <a:solidFill>
                  <a:srgbClr val="374151"/>
                </a:solidFill>
                <a:effectLst/>
                <a:latin typeface="Söhne"/>
              </a:rPr>
              <a:t>Efficient Competition</a:t>
            </a:r>
            <a:r>
              <a:rPr lang="en-US" b="0" i="0" dirty="0">
                <a:solidFill>
                  <a:srgbClr val="374151"/>
                </a:solidFill>
                <a:effectLst/>
                <a:latin typeface="Söhne"/>
              </a:rPr>
              <a:t>: The CTM tournament system for short-term memory access is quick and ensures that the most important chunks are given priority.</a:t>
            </a:r>
          </a:p>
          <a:p>
            <a:pPr algn="l">
              <a:buFont typeface="+mj-lt"/>
              <a:buAutoNum type="arabicPeriod"/>
            </a:pPr>
            <a:r>
              <a:rPr lang="en-US" b="1" i="0" dirty="0">
                <a:solidFill>
                  <a:srgbClr val="374151"/>
                </a:solidFill>
                <a:effectLst/>
                <a:latin typeface="Söhne"/>
              </a:rPr>
              <a:t>Neuroscientific Evidence</a:t>
            </a:r>
            <a:r>
              <a:rPr lang="en-US" b="0" i="0" dirty="0">
                <a:solidFill>
                  <a:srgbClr val="374151"/>
                </a:solidFill>
                <a:effectLst/>
                <a:latin typeface="Söhne"/>
              </a:rPr>
              <a:t>: Research indicates that language and thought are distinct in humans. For instance, people with severe language disabilities can still perform logical tasks, appreciate music, and more. This suggests that while large language models (like GPT-4) may be good at language, they don't necessarily represent human cognition entirely.</a:t>
            </a:r>
          </a:p>
          <a:p>
            <a:pPr algn="l">
              <a:buFont typeface="+mj-lt"/>
              <a:buAutoNum type="arabicPeriod"/>
            </a:pPr>
            <a:r>
              <a:rPr lang="en-US" b="1" i="0" dirty="0">
                <a:solidFill>
                  <a:srgbClr val="374151"/>
                </a:solidFill>
                <a:effectLst/>
                <a:latin typeface="Söhne"/>
              </a:rPr>
              <a:t>Architectural Modularity</a:t>
            </a:r>
            <a:r>
              <a:rPr lang="en-US" b="0" i="0" dirty="0">
                <a:solidFill>
                  <a:srgbClr val="374151"/>
                </a:solidFill>
                <a:effectLst/>
                <a:latin typeface="Söhne"/>
              </a:rPr>
              <a:t>: The CTM uses multiple processors, each specialized in certain tasks, emulating the human brain's modularity, which is suggested by </a:t>
            </a:r>
            <a:r>
              <a:rPr lang="en-US" b="0" i="0" dirty="0" err="1">
                <a:solidFill>
                  <a:srgbClr val="374151"/>
                </a:solidFill>
                <a:effectLst/>
                <a:latin typeface="Söhne"/>
              </a:rPr>
              <a:t>Mahowald</a:t>
            </a:r>
            <a:r>
              <a:rPr lang="en-US" b="0" i="0" dirty="0">
                <a:solidFill>
                  <a:srgbClr val="374151"/>
                </a:solidFill>
                <a:effectLst/>
                <a:latin typeface="Söhne"/>
              </a:rPr>
              <a:t> et al.</a:t>
            </a:r>
          </a:p>
          <a:p>
            <a:pPr algn="l">
              <a:buFont typeface="+mj-lt"/>
              <a:buAutoNum type="arabicPeriod"/>
            </a:pPr>
            <a:r>
              <a:rPr lang="en-US" b="1" i="0" dirty="0">
                <a:solidFill>
                  <a:srgbClr val="374151"/>
                </a:solidFill>
                <a:effectLst/>
                <a:latin typeface="Söhne"/>
              </a:rPr>
              <a:t>Higher Parameter Threshold</a:t>
            </a:r>
            <a:r>
              <a:rPr lang="en-US" b="0" i="0" dirty="0">
                <a:solidFill>
                  <a:srgbClr val="374151"/>
                </a:solidFill>
                <a:effectLst/>
                <a:latin typeface="Söhne"/>
              </a:rPr>
              <a:t>: CTM can theoretically handle a significantly larger number of parameters (around 10^21), surpassing even the number of stars in the Milky Way.</a:t>
            </a:r>
          </a:p>
          <a:p>
            <a:pPr algn="l">
              <a:buFont typeface="+mj-lt"/>
              <a:buAutoNum type="arabicPeriod"/>
            </a:pPr>
            <a:r>
              <a:rPr lang="en-US" b="1" i="0" dirty="0">
                <a:solidFill>
                  <a:srgbClr val="374151"/>
                </a:solidFill>
                <a:effectLst/>
                <a:latin typeface="Söhne"/>
              </a:rPr>
              <a:t>Consciousness Consideration</a:t>
            </a:r>
            <a:r>
              <a:rPr lang="en-US" b="0" i="0" dirty="0">
                <a:solidFill>
                  <a:srgbClr val="374151"/>
                </a:solidFill>
                <a:effectLst/>
                <a:latin typeface="Söhne"/>
              </a:rPr>
              <a:t>: The CTM model, geared towards understanding consciousness, suggests that robots built on similar principles might experience "feelings of consciousness" and empathy. This could be crucial in avoiding causing pain to increasingly sentient machines.</a:t>
            </a:r>
          </a:p>
          <a:p>
            <a:pPr algn="l"/>
            <a:r>
              <a:rPr lang="en-US" b="1" i="0" dirty="0">
                <a:solidFill>
                  <a:srgbClr val="374151"/>
                </a:solidFill>
                <a:effectLst/>
                <a:latin typeface="Söhne"/>
              </a:rPr>
              <a:t>Against:</a:t>
            </a: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Emergent Modularity</a:t>
            </a:r>
            <a:r>
              <a:rPr lang="en-US" b="0" i="0" dirty="0">
                <a:solidFill>
                  <a:srgbClr val="374151"/>
                </a:solidFill>
                <a:effectLst/>
                <a:latin typeface="Söhne"/>
              </a:rPr>
              <a:t>: Deep learning might allow AGI to develop its own forms of modularity, making architectural modularity (like that in CTM) redundant.</a:t>
            </a:r>
          </a:p>
          <a:p>
            <a:pPr algn="l">
              <a:buFont typeface="+mj-lt"/>
              <a:buAutoNum type="arabicPeriod"/>
            </a:pPr>
            <a:r>
              <a:rPr lang="en-US" b="1" i="0" dirty="0">
                <a:solidFill>
                  <a:srgbClr val="374151"/>
                </a:solidFill>
                <a:effectLst/>
                <a:latin typeface="Söhne"/>
              </a:rPr>
              <a:t>Sufficiency of Deep Learning</a:t>
            </a:r>
            <a:r>
              <a:rPr lang="en-US" b="0" i="0" dirty="0">
                <a:solidFill>
                  <a:srgbClr val="374151"/>
                </a:solidFill>
                <a:effectLst/>
                <a:latin typeface="Söhne"/>
              </a:rPr>
              <a:t>: Some researchers believe that deep learning on its own, without a separate model like CTM, might be sufficient for AGI. For instance, GPT-4 already shows signs of general intelligence, hinting that advanced iterations might achieve AGI.</a:t>
            </a:r>
          </a:p>
          <a:p>
            <a:pPr algn="l">
              <a:buFont typeface="+mj-lt"/>
              <a:buAutoNum type="arabicPeriod"/>
            </a:pPr>
            <a:r>
              <a:rPr lang="en-US" b="1" i="0" dirty="0">
                <a:solidFill>
                  <a:srgbClr val="374151"/>
                </a:solidFill>
                <a:effectLst/>
                <a:latin typeface="Söhne"/>
              </a:rPr>
              <a:t>Matrix Size Concern</a:t>
            </a:r>
            <a:r>
              <a:rPr lang="en-US" b="0" i="0" dirty="0">
                <a:solidFill>
                  <a:srgbClr val="374151"/>
                </a:solidFill>
                <a:effectLst/>
                <a:latin typeface="Söhne"/>
              </a:rPr>
              <a:t>: Critics argue that the matrix size for a deep learning AGI would need to grow exponentially with the number of problems it addresses, making it impractical.</a:t>
            </a:r>
          </a:p>
          <a:p>
            <a:pPr algn="l"/>
            <a:r>
              <a:rPr lang="en-US" b="0" i="0" dirty="0">
                <a:solidFill>
                  <a:srgbClr val="374151"/>
                </a:solidFill>
                <a:effectLst/>
                <a:latin typeface="Söhne"/>
              </a:rPr>
              <a:t>In essence, while the CTM offers a structured, modular approach that aligns with certain aspects of human cognition, the advancements in deep learning raise questions about its necessity in the journey to AGI. The ongoing debate emphasizes the balance between mimicking human cognition and leveraging raw computational power.</a:t>
            </a:r>
          </a:p>
          <a:p>
            <a:pPr algn="l"/>
            <a:endParaRPr lang="en-US" b="0" i="0" dirty="0">
              <a:solidFill>
                <a:srgbClr val="374151"/>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17</a:t>
            </a:fld>
            <a:endParaRPr lang="en-US"/>
          </a:p>
        </p:txBody>
      </p:sp>
    </p:spTree>
    <p:extLst>
      <p:ext uri="{BB962C8B-B14F-4D97-AF65-F5344CB8AC3E}">
        <p14:creationId xmlns:p14="http://schemas.microsoft.com/office/powerpoint/2010/main" val="34329974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1F1F1F"/>
                </a:solidFill>
                <a:effectLst/>
                <a:latin typeface="ElsevierGulliver"/>
              </a:rPr>
              <a:t>Baars</a:t>
            </a:r>
            <a:r>
              <a:rPr lang="en-US" b="0" i="0" dirty="0">
                <a:solidFill>
                  <a:srgbClr val="1F1F1F"/>
                </a:solidFill>
                <a:effectLst/>
                <a:latin typeface="ElsevierGulliver"/>
              </a:rPr>
              <a:t> describes conscious awareness through a theater analogy as the activity of actors in a play performing on a stage of working memory, with their performance being observed by a large audience of unconscious processors sitting in the dark.</a:t>
            </a:r>
          </a:p>
          <a:p>
            <a:endParaRPr lang="en-US" b="0" i="0" dirty="0">
              <a:solidFill>
                <a:srgbClr val="1F1F1F"/>
              </a:solidFill>
              <a:effectLst/>
              <a:latin typeface="ElsevierGulliver"/>
            </a:endParaRPr>
          </a:p>
          <a:p>
            <a:pPr algn="l"/>
            <a:r>
              <a:rPr lang="en-US" b="1" i="0" dirty="0">
                <a:solidFill>
                  <a:srgbClr val="374151"/>
                </a:solidFill>
                <a:effectLst/>
                <a:latin typeface="Söhne"/>
              </a:rPr>
              <a:t>1. Introduction to the Conscious Turing Machine (CTM):</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The CTM is a theoretical model developed to study consciousness from a theoretical computer science (TCS) approach.</a:t>
            </a:r>
          </a:p>
          <a:p>
            <a:pPr algn="l">
              <a:buFont typeface="Arial" panose="020B0604020202020204" pitchFamily="34" charset="0"/>
              <a:buChar char="•"/>
            </a:pPr>
            <a:r>
              <a:rPr lang="en-US" b="0" i="0" dirty="0">
                <a:solidFill>
                  <a:srgbClr val="374151"/>
                </a:solidFill>
                <a:effectLst/>
                <a:latin typeface="Söhne"/>
              </a:rPr>
              <a:t>It's intentionally simple and not a direct model of the brain but has taken inspiration from neuroscience and psychology.</a:t>
            </a:r>
          </a:p>
          <a:p>
            <a:pPr algn="l">
              <a:buFont typeface="Arial" panose="020B0604020202020204" pitchFamily="34" charset="0"/>
              <a:buChar char="•"/>
            </a:pPr>
            <a:r>
              <a:rPr lang="en-US" b="0" i="0" dirty="0">
                <a:solidFill>
                  <a:srgbClr val="374151"/>
                </a:solidFill>
                <a:effectLst/>
                <a:latin typeface="Söhne"/>
              </a:rPr>
              <a:t>The model defines "conscious awareness" and the "feeling of consciousness" in ways that are believed to mirror general understandings of these concepts.</a:t>
            </a:r>
          </a:p>
          <a:p>
            <a:pPr algn="l">
              <a:buFont typeface="Arial" panose="020B0604020202020204" pitchFamily="34" charset="0"/>
              <a:buChar char="•"/>
            </a:pPr>
            <a:r>
              <a:rPr lang="en-US" b="0" i="0" dirty="0">
                <a:solidFill>
                  <a:srgbClr val="374151"/>
                </a:solidFill>
                <a:effectLst/>
                <a:latin typeface="Söhne"/>
              </a:rPr>
              <a:t>The CTM also offers insights into the potential creation of artificial general intelligence (AGI), featuring numerous processors for various tasks.</a:t>
            </a:r>
          </a:p>
          <a:p>
            <a:pPr algn="l"/>
            <a:endParaRPr lang="en-US" b="1" i="0" dirty="0">
              <a:solidFill>
                <a:srgbClr val="374151"/>
              </a:solidFill>
              <a:effectLst/>
              <a:latin typeface="Söhne"/>
            </a:endParaRPr>
          </a:p>
          <a:p>
            <a:pPr algn="l"/>
            <a:r>
              <a:rPr lang="en-US" b="1" i="0" dirty="0">
                <a:solidFill>
                  <a:srgbClr val="374151"/>
                </a:solidFill>
                <a:effectLst/>
                <a:latin typeface="Söhne"/>
              </a:rPr>
              <a:t>2. Overview of the CTM:</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The CTM is a formal mathematical representation, inspired by the global workspace theory (GWT) of consciousness, conceptualized by various researchers and further extended by others.</a:t>
            </a:r>
          </a:p>
          <a:p>
            <a:pPr algn="l">
              <a:buFont typeface="Arial" panose="020B0604020202020204" pitchFamily="34" charset="0"/>
              <a:buChar char="•"/>
            </a:pPr>
            <a:r>
              <a:rPr lang="en-US" b="0" i="0" dirty="0">
                <a:solidFill>
                  <a:srgbClr val="374151"/>
                </a:solidFill>
                <a:effectLst/>
                <a:latin typeface="Söhne"/>
              </a:rPr>
              <a:t>CTM analogizes conscious awareness as a theater. The "stage" is represented by a short-term memory (STM) which holds the CTM's conscious content. Audience members are depicted by the CTM's long-term memory (LTM) processors that generate predictions and learn over time.</a:t>
            </a:r>
          </a:p>
          <a:p>
            <a:pPr algn="l">
              <a:buFont typeface="Arial" panose="020B0604020202020204" pitchFamily="34" charset="0"/>
              <a:buChar char="•"/>
            </a:pPr>
            <a:r>
              <a:rPr lang="en-US" b="0" i="0" dirty="0">
                <a:solidFill>
                  <a:srgbClr val="374151"/>
                </a:solidFill>
                <a:effectLst/>
                <a:latin typeface="Söhne"/>
              </a:rPr>
              <a:t>In this model, the LTM processors compete to present their data to the STM, and conscious awareness is defined as all LTM processors receiving a chunk of information broadcasted from STM. Over time, LTM processors can communicate directly.</a:t>
            </a:r>
          </a:p>
          <a:p>
            <a:pPr algn="l">
              <a:buFont typeface="Arial" panose="020B0604020202020204" pitchFamily="34" charset="0"/>
              <a:buChar char="•"/>
            </a:pPr>
            <a:r>
              <a:rPr lang="en-US" b="0" i="0" dirty="0">
                <a:solidFill>
                  <a:srgbClr val="374151"/>
                </a:solidFill>
                <a:effectLst/>
                <a:latin typeface="Söhne"/>
              </a:rPr>
              <a:t>While there are parallels with </a:t>
            </a:r>
            <a:r>
              <a:rPr lang="en-US" b="0" i="0" dirty="0" err="1">
                <a:solidFill>
                  <a:srgbClr val="374151"/>
                </a:solidFill>
                <a:effectLst/>
                <a:latin typeface="Söhne"/>
              </a:rPr>
              <a:t>Baars</a:t>
            </a:r>
            <a:r>
              <a:rPr lang="en-US" b="0" i="0" dirty="0">
                <a:solidFill>
                  <a:srgbClr val="374151"/>
                </a:solidFill>
                <a:effectLst/>
                <a:latin typeface="Söhne"/>
              </a:rPr>
              <a:t>’ global workspace model, significant differences exist, especially in the architecture, how data moves, and the role of consciousness.</a:t>
            </a:r>
          </a:p>
          <a:p>
            <a:pPr algn="l">
              <a:buFont typeface="Arial" panose="020B0604020202020204" pitchFamily="34" charset="0"/>
              <a:buChar char="•"/>
            </a:pPr>
            <a:r>
              <a:rPr lang="en-US" b="0" i="0" dirty="0">
                <a:solidFill>
                  <a:srgbClr val="374151"/>
                </a:solidFill>
                <a:effectLst/>
                <a:latin typeface="Söhne"/>
              </a:rPr>
              <a:t>Unlike a standard Turing machine, the CTM's distinctness is in its global workspace architecture, predictive dynamics, its unique inner language "Brainish", and some specific LTM processors.</a:t>
            </a:r>
          </a:p>
          <a:p>
            <a:pPr algn="l">
              <a:buFont typeface="Arial" panose="020B0604020202020204" pitchFamily="34" charset="0"/>
              <a:buChar char="•"/>
            </a:pPr>
            <a:r>
              <a:rPr lang="en-US" b="0" i="0" dirty="0">
                <a:solidFill>
                  <a:srgbClr val="374151"/>
                </a:solidFill>
                <a:effectLst/>
                <a:latin typeface="Söhne"/>
              </a:rPr>
              <a:t>The main aim of the CTM isn't to replicate the brain's complexity but to provide a simplified model of consciousness. Its value is in contributing to the consciousness discourse and understanding specific facets of consciousness.</a:t>
            </a:r>
          </a:p>
          <a:p>
            <a:pPr algn="l">
              <a:buFont typeface="Arial" panose="020B0604020202020204" pitchFamily="34" charset="0"/>
              <a:buChar char="•"/>
            </a:pPr>
            <a:r>
              <a:rPr lang="en-US" b="0" i="0" dirty="0">
                <a:solidFill>
                  <a:srgbClr val="374151"/>
                </a:solidFill>
                <a:effectLst/>
                <a:latin typeface="Söhne"/>
              </a:rPr>
              <a:t>For a detailed examination of CTM, reference is made to two papers exploring the model's explanations for various phenomena related to consciousness.</a:t>
            </a:r>
          </a:p>
          <a:p>
            <a:pPr algn="l">
              <a:buFont typeface="Arial" panose="020B0604020202020204" pitchFamily="34" charset="0"/>
              <a:buChar char="•"/>
            </a:pPr>
            <a:r>
              <a:rPr lang="en-US" b="0" i="0" dirty="0">
                <a:solidFill>
                  <a:srgbClr val="374151"/>
                </a:solidFill>
                <a:effectLst/>
                <a:latin typeface="Söhne"/>
              </a:rPr>
              <a:t>Historical precedence indicates synergy between theoretical computer science and neuroscience, as seen in Turing's computer model influencing other significant models and breakthroughs in neuroscience.</a:t>
            </a:r>
          </a:p>
          <a:p>
            <a:endParaRPr lang="en-US" dirty="0"/>
          </a:p>
          <a:p>
            <a:endParaRPr lang="en-US" dirty="0"/>
          </a:p>
          <a:p>
            <a:pPr algn="l"/>
            <a:r>
              <a:rPr lang="en-US" b="1" i="0" dirty="0">
                <a:solidFill>
                  <a:srgbClr val="374151"/>
                </a:solidFill>
                <a:effectLst/>
                <a:latin typeface="Söhne"/>
              </a:rPr>
              <a:t>3. CTM and AGI</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The Conscious Turing Machine (CTM) provides a framework not just for understanding consciousness but also for advancing the development of artificial general intelligence (AGI).</a:t>
            </a:r>
          </a:p>
          <a:p>
            <a:pPr algn="l">
              <a:buFont typeface="Arial" panose="020B0604020202020204" pitchFamily="34" charset="0"/>
              <a:buChar char="•"/>
            </a:pPr>
            <a:r>
              <a:rPr lang="en-US" b="0" i="0" dirty="0">
                <a:solidFill>
                  <a:srgbClr val="374151"/>
                </a:solidFill>
                <a:effectLst/>
                <a:latin typeface="Söhne"/>
              </a:rPr>
              <a:t>The CTM can coordinate over 10^7 processors, some specialized and some unspecialized, to address a variety of challenges. It can integrate information from various existing processors like ChatGPT, Wikipedia, and others.</a:t>
            </a:r>
          </a:p>
          <a:p>
            <a:pPr algn="l">
              <a:buFont typeface="Arial" panose="020B0604020202020204" pitchFamily="34" charset="0"/>
              <a:buChar char="•"/>
            </a:pPr>
            <a:r>
              <a:rPr lang="en-US" b="0" i="0" dirty="0">
                <a:solidFill>
                  <a:srgbClr val="374151"/>
                </a:solidFill>
                <a:effectLst/>
                <a:latin typeface="Söhne"/>
              </a:rPr>
              <a:t>Without a central executive, the CTM uses a competition for short-term memory (STM) to assign tasks. A processor with a task but no solution can send a request to all long-term memory (LTM) processors. Those with the right expertise respond, activating a collective problem-solving mechanism.</a:t>
            </a:r>
          </a:p>
          <a:p>
            <a:pPr algn="l">
              <a:buFont typeface="Arial" panose="020B0604020202020204" pitchFamily="34" charset="0"/>
              <a:buChar char="•"/>
            </a:pPr>
            <a:r>
              <a:rPr lang="en-US" b="0" i="0" dirty="0">
                <a:solidFill>
                  <a:srgbClr val="374151"/>
                </a:solidFill>
                <a:effectLst/>
                <a:latin typeface="Söhne"/>
              </a:rPr>
              <a:t>The CTM is adept at logical reasoning and mathematical proofs. It can assess the truth of statements, considering the reliability and credibility of sources.</a:t>
            </a:r>
          </a:p>
          <a:p>
            <a:pPr algn="l"/>
            <a:r>
              <a:rPr lang="en-US" b="1" i="0" dirty="0">
                <a:solidFill>
                  <a:srgbClr val="374151"/>
                </a:solidFill>
                <a:effectLst/>
                <a:latin typeface="Söhne"/>
              </a:rPr>
              <a:t>4. Features the CTM brings to AGI Design</a:t>
            </a: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Decentralized Structure</a:t>
            </a:r>
            <a:r>
              <a:rPr lang="en-US" b="0" i="0" dirty="0">
                <a:solidFill>
                  <a:srgbClr val="374151"/>
                </a:solidFill>
                <a:effectLst/>
                <a:latin typeface="Söhne"/>
              </a:rPr>
              <a:t>: The CTM operates without a central executive. It's comparable to a self-conducting musical ensemble.</a:t>
            </a:r>
          </a:p>
          <a:p>
            <a:pPr algn="l">
              <a:buFont typeface="+mj-lt"/>
              <a:buAutoNum type="arabicPeriod"/>
            </a:pPr>
            <a:r>
              <a:rPr lang="en-US" b="1" i="0" dirty="0">
                <a:solidFill>
                  <a:srgbClr val="374151"/>
                </a:solidFill>
                <a:effectLst/>
                <a:latin typeface="Söhne"/>
              </a:rPr>
              <a:t>Complex Argument Comprehension</a:t>
            </a:r>
            <a:r>
              <a:rPr lang="en-US" b="0" i="0" dirty="0">
                <a:solidFill>
                  <a:srgbClr val="374151"/>
                </a:solidFill>
                <a:effectLst/>
                <a:latin typeface="Söhne"/>
              </a:rPr>
              <a:t>: The CTM can comprehend lengthy and complex arguments, reflecting on the proof structure and its elements.</a:t>
            </a:r>
          </a:p>
          <a:p>
            <a:pPr algn="l">
              <a:buFont typeface="+mj-lt"/>
              <a:buAutoNum type="arabicPeriod"/>
            </a:pPr>
            <a:r>
              <a:rPr lang="en-US" b="1" i="0" dirty="0">
                <a:solidFill>
                  <a:srgbClr val="374151"/>
                </a:solidFill>
                <a:effectLst/>
                <a:latin typeface="Söhne"/>
              </a:rPr>
              <a:t>Self-monitoring Processors</a:t>
            </a:r>
            <a:r>
              <a:rPr lang="en-US" b="0" i="0" dirty="0">
                <a:solidFill>
                  <a:srgbClr val="374151"/>
                </a:solidFill>
                <a:effectLst/>
                <a:latin typeface="Söhne"/>
              </a:rPr>
              <a:t>: Processors in the CTM assess the value of their own contributions.</a:t>
            </a:r>
          </a:p>
          <a:p>
            <a:pPr algn="l">
              <a:buFont typeface="+mj-lt"/>
              <a:buAutoNum type="arabicPeriod"/>
            </a:pPr>
            <a:r>
              <a:rPr lang="en-US" b="1" i="0" dirty="0">
                <a:solidFill>
                  <a:srgbClr val="374151"/>
                </a:solidFill>
                <a:effectLst/>
                <a:latin typeface="Söhne"/>
              </a:rPr>
              <a:t>Defined Coordination Mechanism</a:t>
            </a:r>
            <a:r>
              <a:rPr lang="en-US" b="0" i="0" dirty="0">
                <a:solidFill>
                  <a:srgbClr val="374151"/>
                </a:solidFill>
                <a:effectLst/>
                <a:latin typeface="Söhne"/>
              </a:rPr>
              <a:t>: Unlike </a:t>
            </a:r>
            <a:r>
              <a:rPr lang="en-US" b="0" i="0" dirty="0" err="1">
                <a:solidFill>
                  <a:srgbClr val="374151"/>
                </a:solidFill>
                <a:effectLst/>
                <a:latin typeface="Söhne"/>
              </a:rPr>
              <a:t>Baars</a:t>
            </a:r>
            <a:r>
              <a:rPr lang="en-US" b="0" i="0" dirty="0">
                <a:solidFill>
                  <a:srgbClr val="374151"/>
                </a:solidFill>
                <a:effectLst/>
                <a:latin typeface="Söhne"/>
              </a:rPr>
              <a:t>' model, the CTM uses a well-defined competition to determine which processor's information gets broadcasted.</a:t>
            </a:r>
          </a:p>
          <a:p>
            <a:pPr algn="l">
              <a:buFont typeface="+mj-lt"/>
              <a:buAutoNum type="arabicPeriod"/>
            </a:pPr>
            <a:r>
              <a:rPr lang="en-US" b="1" i="0" dirty="0">
                <a:solidFill>
                  <a:srgbClr val="374151"/>
                </a:solidFill>
                <a:effectLst/>
                <a:latin typeface="Söhne"/>
              </a:rPr>
              <a:t>Self-learning Processors</a:t>
            </a:r>
            <a:r>
              <a:rPr lang="en-US" b="0" i="0" dirty="0">
                <a:solidFill>
                  <a:srgbClr val="374151"/>
                </a:solidFill>
                <a:effectLst/>
                <a:latin typeface="Söhne"/>
              </a:rPr>
              <a:t>: The CTM's processors use 'sleeping experts' algorithms to self-evaluate and self-correct, operating without an external teacher.</a:t>
            </a:r>
          </a:p>
          <a:p>
            <a:pPr algn="l">
              <a:buFont typeface="+mj-lt"/>
              <a:buAutoNum type="arabicPeriod"/>
            </a:pPr>
            <a:r>
              <a:rPr lang="en-US" b="1" i="0" dirty="0">
                <a:solidFill>
                  <a:srgbClr val="374151"/>
                </a:solidFill>
                <a:effectLst/>
                <a:latin typeface="Söhne"/>
              </a:rPr>
              <a:t>Model-of-the-World Processor</a:t>
            </a:r>
            <a:r>
              <a:rPr lang="en-US" b="0" i="0" dirty="0">
                <a:solidFill>
                  <a:srgbClr val="374151"/>
                </a:solidFill>
                <a:effectLst/>
                <a:latin typeface="Söhne"/>
              </a:rPr>
              <a:t>: The CTM has a processor that constructs and updates world models essential for various functions, including distinguishing realities and contributing to feelings of consciousness.</a:t>
            </a:r>
          </a:p>
          <a:p>
            <a:pPr algn="l">
              <a:buFont typeface="+mj-lt"/>
              <a:buAutoNum type="arabicPeriod"/>
            </a:pPr>
            <a:r>
              <a:rPr lang="en-US" b="1" i="0" dirty="0">
                <a:solidFill>
                  <a:srgbClr val="374151"/>
                </a:solidFill>
                <a:effectLst/>
                <a:latin typeface="Söhne"/>
              </a:rPr>
              <a:t>Self-explanation Capability</a:t>
            </a:r>
            <a:r>
              <a:rPr lang="en-US" b="0" i="0" dirty="0">
                <a:solidFill>
                  <a:srgbClr val="374151"/>
                </a:solidFill>
                <a:effectLst/>
                <a:latin typeface="Söhne"/>
              </a:rPr>
              <a:t>: The CTM can elucidate its actions, answering questions about the methods and motivations behind its operations.</a:t>
            </a:r>
          </a:p>
          <a:p>
            <a:pPr algn="l"/>
            <a:r>
              <a:rPr lang="en-US" b="0" i="0" dirty="0">
                <a:solidFill>
                  <a:srgbClr val="374151"/>
                </a:solidFill>
                <a:effectLst/>
                <a:latin typeface="Söhne"/>
              </a:rPr>
              <a:t>In essence, while CTM is a simple model focused on consciousness, its structural and functional aspects offer innovative perspectives on designing an AGI. It emphasizes decentralized processing, collective problem-solving, and self-evaluation, all of which can be beneficial for AGI development.</a:t>
            </a:r>
            <a:br>
              <a:rPr lang="en-US" b="0" i="0" dirty="0">
                <a:solidFill>
                  <a:srgbClr val="374151"/>
                </a:solidFill>
                <a:effectLst/>
                <a:latin typeface="Söhne"/>
              </a:rPr>
            </a:br>
            <a:br>
              <a:rPr lang="en-US" b="0" i="0" dirty="0">
                <a:solidFill>
                  <a:srgbClr val="374151"/>
                </a:solidFill>
                <a:effectLst/>
                <a:latin typeface="Söhne"/>
              </a:rPr>
            </a:br>
            <a:br>
              <a:rPr lang="en-US" b="0" i="0" dirty="0">
                <a:solidFill>
                  <a:srgbClr val="374151"/>
                </a:solidFill>
                <a:effectLst/>
                <a:latin typeface="Söhne"/>
              </a:rPr>
            </a:br>
            <a:r>
              <a:rPr lang="en-US" b="1" i="0" dirty="0">
                <a:solidFill>
                  <a:srgbClr val="374151"/>
                </a:solidFill>
                <a:effectLst/>
                <a:latin typeface="Söhne"/>
              </a:rPr>
              <a:t>5. Arguments for and against using CTM as a guide for creating an AGI</a:t>
            </a:r>
            <a:endParaRPr lang="en-US" b="0" i="0" dirty="0">
              <a:solidFill>
                <a:srgbClr val="374151"/>
              </a:solidFill>
              <a:effectLst/>
              <a:latin typeface="Söhne"/>
            </a:endParaRPr>
          </a:p>
          <a:p>
            <a:pPr algn="l"/>
            <a:r>
              <a:rPr lang="en-US" b="1" i="0" dirty="0">
                <a:solidFill>
                  <a:srgbClr val="374151"/>
                </a:solidFill>
                <a:effectLst/>
                <a:latin typeface="Söhne"/>
              </a:rPr>
              <a:t>For:</a:t>
            </a: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Well-defined Structure</a:t>
            </a:r>
            <a:r>
              <a:rPr lang="en-US" b="0" i="0" dirty="0">
                <a:solidFill>
                  <a:srgbClr val="374151"/>
                </a:solidFill>
                <a:effectLst/>
                <a:latin typeface="Söhne"/>
              </a:rPr>
              <a:t>: The CTM model is explicit in its operation, detailing how processors assign importance to their chunks and manage competitions among themselves.</a:t>
            </a:r>
          </a:p>
          <a:p>
            <a:pPr algn="l">
              <a:buFont typeface="+mj-lt"/>
              <a:buAutoNum type="arabicPeriod"/>
            </a:pPr>
            <a:r>
              <a:rPr lang="en-US" b="1" i="0" dirty="0">
                <a:solidFill>
                  <a:srgbClr val="374151"/>
                </a:solidFill>
                <a:effectLst/>
                <a:latin typeface="Söhne"/>
              </a:rPr>
              <a:t>Efficient Competition</a:t>
            </a:r>
            <a:r>
              <a:rPr lang="en-US" b="0" i="0" dirty="0">
                <a:solidFill>
                  <a:srgbClr val="374151"/>
                </a:solidFill>
                <a:effectLst/>
                <a:latin typeface="Söhne"/>
              </a:rPr>
              <a:t>: The CTM tournament system for short-term memory access is quick and ensures that the most important chunks are given priority.</a:t>
            </a:r>
          </a:p>
          <a:p>
            <a:pPr algn="l">
              <a:buFont typeface="+mj-lt"/>
              <a:buAutoNum type="arabicPeriod"/>
            </a:pPr>
            <a:r>
              <a:rPr lang="en-US" b="1" i="0" dirty="0">
                <a:solidFill>
                  <a:srgbClr val="374151"/>
                </a:solidFill>
                <a:effectLst/>
                <a:latin typeface="Söhne"/>
              </a:rPr>
              <a:t>Neuroscientific Evidence</a:t>
            </a:r>
            <a:r>
              <a:rPr lang="en-US" b="0" i="0" dirty="0">
                <a:solidFill>
                  <a:srgbClr val="374151"/>
                </a:solidFill>
                <a:effectLst/>
                <a:latin typeface="Söhne"/>
              </a:rPr>
              <a:t>: Research indicates that language and thought are distinct in humans. For instance, people with severe language disabilities can still perform logical tasks, appreciate music, and more. This suggests that while large language models (like GPT-4) may be good at language, they don't necessarily represent human cognition entirely.</a:t>
            </a:r>
          </a:p>
          <a:p>
            <a:pPr algn="l">
              <a:buFont typeface="+mj-lt"/>
              <a:buAutoNum type="arabicPeriod"/>
            </a:pPr>
            <a:r>
              <a:rPr lang="en-US" b="1" i="0" dirty="0">
                <a:solidFill>
                  <a:srgbClr val="374151"/>
                </a:solidFill>
                <a:effectLst/>
                <a:latin typeface="Söhne"/>
              </a:rPr>
              <a:t>Architectural Modularity</a:t>
            </a:r>
            <a:r>
              <a:rPr lang="en-US" b="0" i="0" dirty="0">
                <a:solidFill>
                  <a:srgbClr val="374151"/>
                </a:solidFill>
                <a:effectLst/>
                <a:latin typeface="Söhne"/>
              </a:rPr>
              <a:t>: The CTM uses multiple processors, each specialized in certain tasks, emulating the human brain's modularity, which is suggested by </a:t>
            </a:r>
            <a:r>
              <a:rPr lang="en-US" b="0" i="0" dirty="0" err="1">
                <a:solidFill>
                  <a:srgbClr val="374151"/>
                </a:solidFill>
                <a:effectLst/>
                <a:latin typeface="Söhne"/>
              </a:rPr>
              <a:t>Mahowald</a:t>
            </a:r>
            <a:r>
              <a:rPr lang="en-US" b="0" i="0" dirty="0">
                <a:solidFill>
                  <a:srgbClr val="374151"/>
                </a:solidFill>
                <a:effectLst/>
                <a:latin typeface="Söhne"/>
              </a:rPr>
              <a:t> et al.</a:t>
            </a:r>
          </a:p>
          <a:p>
            <a:pPr algn="l">
              <a:buFont typeface="+mj-lt"/>
              <a:buAutoNum type="arabicPeriod"/>
            </a:pPr>
            <a:r>
              <a:rPr lang="en-US" b="1" i="0" dirty="0">
                <a:solidFill>
                  <a:srgbClr val="374151"/>
                </a:solidFill>
                <a:effectLst/>
                <a:latin typeface="Söhne"/>
              </a:rPr>
              <a:t>Higher Parameter Threshold</a:t>
            </a:r>
            <a:r>
              <a:rPr lang="en-US" b="0" i="0" dirty="0">
                <a:solidFill>
                  <a:srgbClr val="374151"/>
                </a:solidFill>
                <a:effectLst/>
                <a:latin typeface="Söhne"/>
              </a:rPr>
              <a:t>: CTM can theoretically handle a significantly larger number of parameters (around 10^21), surpassing even the number of stars in the Milky Way.</a:t>
            </a:r>
          </a:p>
          <a:p>
            <a:pPr algn="l">
              <a:buFont typeface="+mj-lt"/>
              <a:buAutoNum type="arabicPeriod"/>
            </a:pPr>
            <a:r>
              <a:rPr lang="en-US" b="1" i="0" dirty="0">
                <a:solidFill>
                  <a:srgbClr val="374151"/>
                </a:solidFill>
                <a:effectLst/>
                <a:latin typeface="Söhne"/>
              </a:rPr>
              <a:t>Consciousness Consideration</a:t>
            </a:r>
            <a:r>
              <a:rPr lang="en-US" b="0" i="0" dirty="0">
                <a:solidFill>
                  <a:srgbClr val="374151"/>
                </a:solidFill>
                <a:effectLst/>
                <a:latin typeface="Söhne"/>
              </a:rPr>
              <a:t>: The CTM model, geared towards understanding consciousness, suggests that robots built on similar principles might experience "feelings of consciousness" and empathy. This could be crucial in avoiding causing pain to increasingly sentient machines.</a:t>
            </a:r>
          </a:p>
          <a:p>
            <a:pPr algn="l"/>
            <a:r>
              <a:rPr lang="en-US" b="1" i="0" dirty="0">
                <a:solidFill>
                  <a:srgbClr val="374151"/>
                </a:solidFill>
                <a:effectLst/>
                <a:latin typeface="Söhne"/>
              </a:rPr>
              <a:t>Against:</a:t>
            </a: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Emergent Modularity</a:t>
            </a:r>
            <a:r>
              <a:rPr lang="en-US" b="0" i="0" dirty="0">
                <a:solidFill>
                  <a:srgbClr val="374151"/>
                </a:solidFill>
                <a:effectLst/>
                <a:latin typeface="Söhne"/>
              </a:rPr>
              <a:t>: Deep learning might allow AGI to develop its own forms of modularity, making architectural modularity (like that in CTM) redundant.</a:t>
            </a:r>
          </a:p>
          <a:p>
            <a:pPr algn="l">
              <a:buFont typeface="+mj-lt"/>
              <a:buAutoNum type="arabicPeriod"/>
            </a:pPr>
            <a:r>
              <a:rPr lang="en-US" b="1" i="0" dirty="0">
                <a:solidFill>
                  <a:srgbClr val="374151"/>
                </a:solidFill>
                <a:effectLst/>
                <a:latin typeface="Söhne"/>
              </a:rPr>
              <a:t>Sufficiency of Deep Learning</a:t>
            </a:r>
            <a:r>
              <a:rPr lang="en-US" b="0" i="0" dirty="0">
                <a:solidFill>
                  <a:srgbClr val="374151"/>
                </a:solidFill>
                <a:effectLst/>
                <a:latin typeface="Söhne"/>
              </a:rPr>
              <a:t>: Some researchers believe that deep learning on its own, without a separate model like CTM, might be sufficient for AGI. For instance, GPT-4 already shows signs of general intelligence, hinting that advanced iterations might achieve AGI.</a:t>
            </a:r>
          </a:p>
          <a:p>
            <a:pPr algn="l">
              <a:buFont typeface="+mj-lt"/>
              <a:buAutoNum type="arabicPeriod"/>
            </a:pPr>
            <a:r>
              <a:rPr lang="en-US" b="1" i="0" dirty="0">
                <a:solidFill>
                  <a:srgbClr val="374151"/>
                </a:solidFill>
                <a:effectLst/>
                <a:latin typeface="Söhne"/>
              </a:rPr>
              <a:t>Matrix Size Concern</a:t>
            </a:r>
            <a:r>
              <a:rPr lang="en-US" b="0" i="0" dirty="0">
                <a:solidFill>
                  <a:srgbClr val="374151"/>
                </a:solidFill>
                <a:effectLst/>
                <a:latin typeface="Söhne"/>
              </a:rPr>
              <a:t>: Critics argue that the matrix size for a deep learning AGI would need to grow exponentially with the number of problems it addresses, making it impractical.</a:t>
            </a:r>
          </a:p>
          <a:p>
            <a:pPr algn="l"/>
            <a:r>
              <a:rPr lang="en-US" b="0" i="0" dirty="0">
                <a:solidFill>
                  <a:srgbClr val="374151"/>
                </a:solidFill>
                <a:effectLst/>
                <a:latin typeface="Söhne"/>
              </a:rPr>
              <a:t>In essence, while the CTM offers a structured, modular approach that aligns with certain aspects of human cognition, the advancements in deep learning raise questions about its necessity in the journey to AGI. The ongoing debate emphasizes the balance between mimicking human cognition and leveraging raw computational power.</a:t>
            </a:r>
          </a:p>
          <a:p>
            <a:pPr algn="l"/>
            <a:endParaRPr lang="en-US" b="0" i="0" dirty="0">
              <a:solidFill>
                <a:srgbClr val="374151"/>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18</a:t>
            </a:fld>
            <a:endParaRPr lang="en-US"/>
          </a:p>
        </p:txBody>
      </p:sp>
    </p:spTree>
    <p:extLst>
      <p:ext uri="{BB962C8B-B14F-4D97-AF65-F5344CB8AC3E}">
        <p14:creationId xmlns:p14="http://schemas.microsoft.com/office/powerpoint/2010/main" val="34996307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374151"/>
                </a:solidFill>
                <a:effectLst/>
                <a:latin typeface="Söhne"/>
              </a:rPr>
              <a:t>Introduction</a:t>
            </a:r>
            <a:r>
              <a:rPr lang="en-US" b="0" i="0" dirty="0">
                <a:solidFill>
                  <a:srgbClr val="374151"/>
                </a:solidFill>
                <a:effectLst/>
                <a:latin typeface="Söhne"/>
              </a:rPr>
              <a:t>:</a:t>
            </a:r>
          </a:p>
          <a:p>
            <a:pPr marL="742950" lvl="1" indent="-285750" algn="l">
              <a:buFont typeface="Arial" panose="020B0604020202020204" pitchFamily="34" charset="0"/>
              <a:buChar char="•"/>
            </a:pPr>
            <a:r>
              <a:rPr lang="en-US" b="0" i="0" dirty="0">
                <a:solidFill>
                  <a:srgbClr val="374151"/>
                </a:solidFill>
                <a:effectLst/>
                <a:latin typeface="Söhne"/>
              </a:rPr>
              <a:t>The evolution of cognition and consciousness isn't exclusive to humans or even vertebrates but extends across the tree of life, including the 96 phyla. This review specifically centers on vascular plants but suggests that its principles may be applicable to other organisms as well.</a:t>
            </a:r>
          </a:p>
          <a:p>
            <a:pPr algn="l">
              <a:buFont typeface="Arial" panose="020B0604020202020204" pitchFamily="34" charset="0"/>
              <a:buChar char="•"/>
            </a:pPr>
            <a:r>
              <a:rPr lang="en-US" b="1" i="0" dirty="0">
                <a:solidFill>
                  <a:srgbClr val="374151"/>
                </a:solidFill>
                <a:effectLst/>
                <a:latin typeface="Söhne"/>
              </a:rPr>
              <a:t>Cognition and Locomotion</a:t>
            </a:r>
            <a:r>
              <a:rPr lang="en-US" b="0" i="0" dirty="0">
                <a:solidFill>
                  <a:srgbClr val="374151"/>
                </a:solidFill>
                <a:effectLst/>
                <a:latin typeface="Söhne"/>
              </a:rPr>
              <a:t>:</a:t>
            </a:r>
          </a:p>
          <a:p>
            <a:pPr marL="742950" lvl="1" indent="-285750" algn="l">
              <a:buFont typeface="Arial" panose="020B0604020202020204" pitchFamily="34" charset="0"/>
              <a:buChar char="•"/>
            </a:pPr>
            <a:r>
              <a:rPr lang="en-US" b="0" i="0" dirty="0">
                <a:solidFill>
                  <a:srgbClr val="374151"/>
                </a:solidFill>
                <a:effectLst/>
                <a:latin typeface="Söhne"/>
              </a:rPr>
              <a:t>Traditionally, cognition and consciousness were assumed to be limited to moving animals. However, this is a flawed perspective. The evolutionary split between animals and plants began at the single-cell stage, where primordial animal cells adopted locomotion and plants became photosynthetic, leading to their stationary lifestyle.</a:t>
            </a:r>
          </a:p>
          <a:p>
            <a:pPr marL="742950" lvl="1" indent="-285750" algn="l">
              <a:buFont typeface="Arial" panose="020B0604020202020204" pitchFamily="34" charset="0"/>
              <a:buChar char="•"/>
            </a:pPr>
            <a:r>
              <a:rPr lang="en-US" b="0" i="0" dirty="0">
                <a:solidFill>
                  <a:srgbClr val="374151"/>
                </a:solidFill>
                <a:effectLst/>
                <a:latin typeface="Söhne"/>
              </a:rPr>
              <a:t>Locomotion is merely one form of movement. Plants, though stationary, do "move" in different ways, relying on growth patterns and turgor-based cellular changes. This allows them to adaptively respond to environmental changes.</a:t>
            </a:r>
          </a:p>
          <a:p>
            <a:pPr algn="l">
              <a:buFont typeface="Arial" panose="020B0604020202020204" pitchFamily="34" charset="0"/>
              <a:buChar char="•"/>
            </a:pPr>
            <a:r>
              <a:rPr lang="en-US" b="1" i="0" dirty="0">
                <a:solidFill>
                  <a:srgbClr val="374151"/>
                </a:solidFill>
                <a:effectLst/>
                <a:latin typeface="Söhne"/>
              </a:rPr>
              <a:t>Plant Behaviors and Intelligence</a:t>
            </a:r>
            <a:r>
              <a:rPr lang="en-US" b="0" i="0" dirty="0">
                <a:solidFill>
                  <a:srgbClr val="374151"/>
                </a:solidFill>
                <a:effectLst/>
                <a:latin typeface="Söhne"/>
              </a:rPr>
              <a:t>:</a:t>
            </a:r>
          </a:p>
          <a:p>
            <a:pPr marL="742950" lvl="1" indent="-285750" algn="l">
              <a:buFont typeface="Arial" panose="020B0604020202020204" pitchFamily="34" charset="0"/>
              <a:buChar char="•"/>
            </a:pPr>
            <a:r>
              <a:rPr lang="en-US" b="0" i="0" dirty="0">
                <a:solidFill>
                  <a:srgbClr val="374151"/>
                </a:solidFill>
                <a:effectLst/>
                <a:latin typeface="Söhne"/>
              </a:rPr>
              <a:t>Recent research challenges human-centric views, suggesting that behaviors such as light foraging and decision-making, previously thought exclusive to animals, are also present in plants. This is made possible due to phenotypic plasticity. Consequently, numerous studies and scholars argue for recognizing plants as intelligent or cognitive beings.</a:t>
            </a:r>
          </a:p>
          <a:p>
            <a:pPr algn="l">
              <a:buFont typeface="Arial" panose="020B0604020202020204" pitchFamily="34" charset="0"/>
              <a:buChar char="•"/>
            </a:pPr>
            <a:r>
              <a:rPr lang="en-US" b="1" i="0" dirty="0">
                <a:solidFill>
                  <a:srgbClr val="374151"/>
                </a:solidFill>
                <a:effectLst/>
                <a:latin typeface="Söhne"/>
              </a:rPr>
              <a:t>Debate on Plant Consciousness</a:t>
            </a:r>
            <a:r>
              <a:rPr lang="en-US" b="0" i="0" dirty="0">
                <a:solidFill>
                  <a:srgbClr val="374151"/>
                </a:solidFill>
                <a:effectLst/>
                <a:latin typeface="Söhne"/>
              </a:rPr>
              <a:t>:</a:t>
            </a:r>
          </a:p>
          <a:p>
            <a:pPr marL="742950" lvl="1" indent="-285750" algn="l">
              <a:buFont typeface="Arial" panose="020B0604020202020204" pitchFamily="34" charset="0"/>
              <a:buChar char="•"/>
            </a:pPr>
            <a:r>
              <a:rPr lang="en-US" b="0" i="0" dirty="0">
                <a:solidFill>
                  <a:srgbClr val="374151"/>
                </a:solidFill>
                <a:effectLst/>
                <a:latin typeface="Söhne"/>
              </a:rPr>
              <a:t>A prominent discussion is if plants, besides being cognitive, are also sentient or conscious. Consciousness here refers to the presence of some form of subjective experience, such as feelings or awareness of events. The article doesn't assertively argue for plant consciousness but promotes an informed debate on the possibility, stating that consciousness shouldn't be an attribute exclusive to animals.</a:t>
            </a:r>
          </a:p>
          <a:p>
            <a:pPr marL="742950" lvl="1" indent="-285750" algn="l">
              <a:buFont typeface="Arial" panose="020B0604020202020204" pitchFamily="34" charset="0"/>
              <a:buChar char="•"/>
            </a:pPr>
            <a:endParaRPr lang="en-US" b="0" i="0" dirty="0">
              <a:solidFill>
                <a:srgbClr val="374151"/>
              </a:solidFill>
              <a:effectLst/>
              <a:latin typeface="Söhne"/>
            </a:endParaRPr>
          </a:p>
          <a:p>
            <a:pPr marL="742950" lvl="1" indent="-285750" algn="l">
              <a:buFont typeface="Arial" panose="020B0604020202020204" pitchFamily="34" charset="0"/>
              <a:buChar char="•"/>
            </a:pPr>
            <a:endParaRPr lang="en-US" b="0" i="0" dirty="0">
              <a:solidFill>
                <a:srgbClr val="374151"/>
              </a:solidFill>
              <a:effectLst/>
              <a:latin typeface="Söhne"/>
            </a:endParaRPr>
          </a:p>
          <a:p>
            <a:pPr marL="457200" lvl="1" indent="0" algn="l">
              <a:buFont typeface="Arial" panose="020B0604020202020204" pitchFamily="34" charset="0"/>
              <a:buNone/>
            </a:pPr>
            <a:r>
              <a:rPr lang="en-US" b="0" i="0" dirty="0">
                <a:solidFill>
                  <a:srgbClr val="000000"/>
                </a:solidFill>
                <a:effectLst/>
                <a:latin typeface="Söhne"/>
              </a:rPr>
              <a:t>The article first examines empirical data about plant cognition. It then delves into Plant Neurobiology, suggesting that understanding sensorimotor integration in plants can give insights into their experience. Next, the article explores five significant theories of consciousness that don't rely on animal-centric views. The overarching challenge is understanding if principles from psychology and evolutionary study of cognition and consciousness can be generalized across plants and animals, respecting their unique attributes.</a:t>
            </a:r>
          </a:p>
          <a:p>
            <a:pPr algn="l"/>
            <a:br>
              <a:rPr lang="en-US" b="0" i="0" dirty="0">
                <a:solidFill>
                  <a:srgbClr val="000000"/>
                </a:solidFill>
                <a:effectLst/>
                <a:latin typeface="Söhne"/>
              </a:rPr>
            </a:br>
            <a:r>
              <a:rPr lang="en-US" b="1" i="0" dirty="0">
                <a:solidFill>
                  <a:srgbClr val="374151"/>
                </a:solidFill>
                <a:effectLst/>
                <a:latin typeface="Söhne"/>
              </a:rPr>
              <a:t>2 PLANT COGNITION</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The exploration of plant consciousness begins with observing cognitive capacities in plants.</a:t>
            </a:r>
          </a:p>
          <a:p>
            <a:pPr algn="l">
              <a:buFont typeface="Arial" panose="020B0604020202020204" pitchFamily="34" charset="0"/>
              <a:buChar char="•"/>
            </a:pPr>
            <a:r>
              <a:rPr lang="en-US" b="0" i="0" dirty="0">
                <a:solidFill>
                  <a:srgbClr val="374151"/>
                </a:solidFill>
                <a:effectLst/>
                <a:latin typeface="Söhne"/>
              </a:rPr>
              <a:t>Cognition in plants involves behaviors leading to enhanced chances of survival.</a:t>
            </a:r>
          </a:p>
          <a:p>
            <a:pPr algn="l">
              <a:buFont typeface="Arial" panose="020B0604020202020204" pitchFamily="34" charset="0"/>
              <a:buChar char="•"/>
            </a:pPr>
            <a:r>
              <a:rPr lang="en-US" b="0" i="0" dirty="0">
                <a:solidFill>
                  <a:srgbClr val="374151"/>
                </a:solidFill>
                <a:effectLst/>
                <a:latin typeface="Söhne"/>
              </a:rPr>
              <a:t>Not all plant behaviors are cognitive; only those that are adaptive, flexible, anticipatory, and goal-oriented.</a:t>
            </a:r>
          </a:p>
          <a:p>
            <a:pPr algn="l">
              <a:buFont typeface="Arial" panose="020B0604020202020204" pitchFamily="34" charset="0"/>
              <a:buChar char="•"/>
            </a:pPr>
            <a:r>
              <a:rPr lang="en-US" b="0" i="0" dirty="0">
                <a:solidFill>
                  <a:srgbClr val="374151"/>
                </a:solidFill>
                <a:effectLst/>
                <a:latin typeface="Söhne"/>
              </a:rPr>
              <a:t>Techniques like time-lapse photography and electrophysiological techniques help in studying plant behavior.</a:t>
            </a:r>
          </a:p>
          <a:p>
            <a:pPr algn="l">
              <a:buFont typeface="Arial" panose="020B0604020202020204" pitchFamily="34" charset="0"/>
              <a:buChar char="•"/>
            </a:pPr>
            <a:r>
              <a:rPr lang="en-US" b="0" i="0" dirty="0">
                <a:solidFill>
                  <a:srgbClr val="374151"/>
                </a:solidFill>
                <a:effectLst/>
                <a:latin typeface="Söhne"/>
              </a:rPr>
              <a:t>Plants have the capacity to adapt beyond just reacting to immediate stimuli.</a:t>
            </a:r>
          </a:p>
          <a:p>
            <a:pPr algn="l"/>
            <a:r>
              <a:rPr lang="en-US" b="1" i="0" dirty="0">
                <a:solidFill>
                  <a:srgbClr val="374151"/>
                </a:solidFill>
                <a:effectLst/>
                <a:latin typeface="Söhne"/>
              </a:rPr>
              <a:t>2.1 Communication</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Plants communicate both internally and with other plants via biogenic volatile organic compounds (VOCs).</a:t>
            </a:r>
          </a:p>
          <a:p>
            <a:pPr algn="l">
              <a:buFont typeface="Arial" panose="020B0604020202020204" pitchFamily="34" charset="0"/>
              <a:buChar char="•"/>
            </a:pPr>
            <a:r>
              <a:rPr lang="en-US" b="0" i="0" dirty="0">
                <a:solidFill>
                  <a:srgbClr val="374151"/>
                </a:solidFill>
                <a:effectLst/>
                <a:latin typeface="Söhne"/>
              </a:rPr>
              <a:t>VOCs have a variety of functions, including warning of herbivore attack, defense mechanisms, and assisting in finding hosts.</a:t>
            </a:r>
          </a:p>
          <a:p>
            <a:pPr algn="l">
              <a:buFont typeface="Arial" panose="020B0604020202020204" pitchFamily="34" charset="0"/>
              <a:buChar char="•"/>
            </a:pPr>
            <a:r>
              <a:rPr lang="en-US" b="0" i="0" dirty="0">
                <a:solidFill>
                  <a:srgbClr val="374151"/>
                </a:solidFill>
                <a:effectLst/>
                <a:latin typeface="Söhne"/>
              </a:rPr>
              <a:t>Another example is the ability of plants to sense sound vibrations and respond. The model plant, Arabidopsis thaliana, uses trichomes (hair-like structures) to detect vibrations made by caterpillars and produces toxins in response.</a:t>
            </a:r>
          </a:p>
          <a:p>
            <a:pPr algn="l">
              <a:buFont typeface="Arial" panose="020B0604020202020204" pitchFamily="34" charset="0"/>
              <a:buChar char="•"/>
            </a:pPr>
            <a:r>
              <a:rPr lang="en-US" b="0" i="0" dirty="0">
                <a:solidFill>
                  <a:srgbClr val="374151"/>
                </a:solidFill>
                <a:effectLst/>
                <a:latin typeface="Söhne"/>
              </a:rPr>
              <a:t>Underground communication takes place due to the interaction of plant roots with mycorrhizal fungi, leading to adaptive changes in the plants.</a:t>
            </a:r>
          </a:p>
          <a:p>
            <a:pPr algn="l">
              <a:buFont typeface="Arial" panose="020B0604020202020204" pitchFamily="34" charset="0"/>
              <a:buChar char="•"/>
            </a:pPr>
            <a:r>
              <a:rPr lang="en-US" b="0" i="0" dirty="0">
                <a:solidFill>
                  <a:srgbClr val="374151"/>
                </a:solidFill>
                <a:effectLst/>
                <a:latin typeface="Söhne"/>
              </a:rPr>
              <a:t>Plants can also control insect behavior through chemical compounds.</a:t>
            </a:r>
          </a:p>
          <a:p>
            <a:pPr algn="l"/>
            <a:r>
              <a:rPr lang="en-US" b="1" i="0" dirty="0">
                <a:solidFill>
                  <a:srgbClr val="374151"/>
                </a:solidFill>
                <a:effectLst/>
                <a:latin typeface="Söhne"/>
              </a:rPr>
              <a:t>2.2 Kin recognition</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Plants have the ability to recognize and discriminate kin from non-kin.</a:t>
            </a:r>
          </a:p>
          <a:p>
            <a:pPr algn="l">
              <a:buFont typeface="Arial" panose="020B0604020202020204" pitchFamily="34" charset="0"/>
              <a:buChar char="•"/>
            </a:pPr>
            <a:r>
              <a:rPr lang="en-US" b="0" i="0" dirty="0">
                <a:solidFill>
                  <a:srgbClr val="374151"/>
                </a:solidFill>
                <a:effectLst/>
                <a:latin typeface="Söhne"/>
              </a:rPr>
              <a:t>Root interaction and chemical exudates act as cues for kin recognition in some plants.</a:t>
            </a:r>
          </a:p>
          <a:p>
            <a:pPr algn="l">
              <a:buFont typeface="Arial" panose="020B0604020202020204" pitchFamily="34" charset="0"/>
              <a:buChar char="•"/>
            </a:pPr>
            <a:r>
              <a:rPr lang="en-US" b="0" i="0" dirty="0">
                <a:solidFill>
                  <a:srgbClr val="374151"/>
                </a:solidFill>
                <a:effectLst/>
                <a:latin typeface="Söhne"/>
              </a:rPr>
              <a:t>Photoreceptors also play a role in kin recognition, and certain plants demonstrate more cooperative behavior when interacting with kin members compared to non-kin.</a:t>
            </a:r>
          </a:p>
          <a:p>
            <a:pPr algn="l"/>
            <a:br>
              <a:rPr lang="en-US" dirty="0"/>
            </a:br>
            <a:r>
              <a:rPr lang="en-US" b="1" i="0" dirty="0">
                <a:solidFill>
                  <a:srgbClr val="374151"/>
                </a:solidFill>
                <a:effectLst/>
                <a:latin typeface="Söhne"/>
              </a:rPr>
              <a:t>2.3 Decision-making</a:t>
            </a:r>
            <a:br>
              <a:rPr lang="en-US" b="0" i="0" dirty="0">
                <a:solidFill>
                  <a:srgbClr val="374151"/>
                </a:solidFill>
                <a:effectLst/>
                <a:latin typeface="Söhne"/>
              </a:rPr>
            </a:br>
            <a:r>
              <a:rPr lang="en-US" b="0" i="0" dirty="0">
                <a:solidFill>
                  <a:srgbClr val="374151"/>
                </a:solidFill>
                <a:effectLst/>
                <a:latin typeface="Söhne"/>
              </a:rPr>
              <a:t>Traditional views considered plant behavior as purely reactive. Recent evidence disputes this, showing that plants exhibit decision-making based on their environments. They must decide optimal directions and rates of growth and prioritize resources. For instance, the parasitic vine </a:t>
            </a:r>
            <a:r>
              <a:rPr lang="en-US" b="0" i="0" dirty="0" err="1">
                <a:solidFill>
                  <a:srgbClr val="374151"/>
                </a:solidFill>
                <a:effectLst/>
                <a:latin typeface="Söhne"/>
              </a:rPr>
              <a:t>Cuscuta</a:t>
            </a:r>
            <a:r>
              <a:rPr lang="en-US" b="0" i="0" dirty="0">
                <a:solidFill>
                  <a:srgbClr val="374151"/>
                </a:solidFill>
                <a:effectLst/>
                <a:latin typeface="Söhne"/>
              </a:rPr>
              <a:t> displays a preference for tomato plants over wheat due to the nutritive value, indicating decision-making. Roots also make decisions, adapting growth in response to saline conditions. Research reveals that plants make complex decisions based on different parameters to enhance their survival chances.</a:t>
            </a:r>
          </a:p>
          <a:p>
            <a:pPr algn="l"/>
            <a:r>
              <a:rPr lang="en-US" b="1" i="0" dirty="0">
                <a:solidFill>
                  <a:srgbClr val="374151"/>
                </a:solidFill>
                <a:effectLst/>
                <a:latin typeface="Söhne"/>
              </a:rPr>
              <a:t>2.4 Anticipatory behavior</a:t>
            </a:r>
            <a:br>
              <a:rPr lang="en-US" b="0" i="0" dirty="0">
                <a:solidFill>
                  <a:srgbClr val="374151"/>
                </a:solidFill>
                <a:effectLst/>
                <a:latin typeface="Söhne"/>
              </a:rPr>
            </a:br>
            <a:r>
              <a:rPr lang="en-US" b="0" i="0" dirty="0">
                <a:solidFill>
                  <a:srgbClr val="374151"/>
                </a:solidFill>
                <a:effectLst/>
                <a:latin typeface="Söhne"/>
              </a:rPr>
              <a:t>Anticipatory behavior in plants helps them prepare for future conditions. Examples include the Lavatera </a:t>
            </a:r>
            <a:r>
              <a:rPr lang="en-US" b="0" i="0" dirty="0" err="1">
                <a:solidFill>
                  <a:srgbClr val="374151"/>
                </a:solidFill>
                <a:effectLst/>
                <a:latin typeface="Söhne"/>
              </a:rPr>
              <a:t>cretica</a:t>
            </a:r>
            <a:r>
              <a:rPr lang="en-US" b="0" i="0" dirty="0">
                <a:solidFill>
                  <a:srgbClr val="374151"/>
                </a:solidFill>
                <a:effectLst/>
                <a:latin typeface="Söhne"/>
              </a:rPr>
              <a:t>, whose leaves reorient at night to anticipate sunrise, and roots of certain plants, which adjust growth based on predicted nutrient availability. Plants are described as "anticipatory engines," consistently monitoring their surroundings to make predictions and adapt for upcoming environmental changes.</a:t>
            </a:r>
          </a:p>
          <a:p>
            <a:pPr algn="l"/>
            <a:r>
              <a:rPr lang="en-US" b="1" i="0" dirty="0">
                <a:solidFill>
                  <a:srgbClr val="374151"/>
                </a:solidFill>
                <a:effectLst/>
                <a:latin typeface="Söhne"/>
              </a:rPr>
              <a:t>2.5 Learning and memory</a:t>
            </a:r>
            <a:br>
              <a:rPr lang="en-US" b="0" i="0" dirty="0">
                <a:solidFill>
                  <a:srgbClr val="374151"/>
                </a:solidFill>
                <a:effectLst/>
                <a:latin typeface="Söhne"/>
              </a:rPr>
            </a:br>
            <a:r>
              <a:rPr lang="en-US" b="0" i="0" dirty="0">
                <a:solidFill>
                  <a:srgbClr val="374151"/>
                </a:solidFill>
                <a:effectLst/>
                <a:latin typeface="Söhne"/>
              </a:rPr>
              <a:t>Research on plant learning and memory has been ongoing since the 19th Century. For example, the Mimosa </a:t>
            </a:r>
            <a:r>
              <a:rPr lang="en-US" b="0" i="0" dirty="0" err="1">
                <a:solidFill>
                  <a:srgbClr val="374151"/>
                </a:solidFill>
                <a:effectLst/>
                <a:latin typeface="Söhne"/>
              </a:rPr>
              <a:t>pudica</a:t>
            </a:r>
            <a:r>
              <a:rPr lang="en-US" b="0" i="0" dirty="0">
                <a:solidFill>
                  <a:srgbClr val="374151"/>
                </a:solidFill>
                <a:effectLst/>
                <a:latin typeface="Söhne"/>
              </a:rPr>
              <a:t> plant displays habituation, where repeated stimuli result in decreased response. This behavior can last up to 28 days, suggesting long-term memory. Studies have also explored more complex forms of learning, such as classical conditioning. Evidence indicates that plants can learn from past experiences to adjust behavior and phenotype for better survival. However, the field of plant learning and memory is still emerging, with mixed results and a need for more consistent, ecologically relevant research.</a:t>
            </a:r>
          </a:p>
          <a:p>
            <a:pPr algn="l"/>
            <a:br>
              <a:rPr lang="en-US" dirty="0"/>
            </a:br>
            <a:r>
              <a:rPr lang="en-US" b="1" i="0" dirty="0">
                <a:solidFill>
                  <a:srgbClr val="374151"/>
                </a:solidFill>
                <a:effectLst/>
                <a:latin typeface="Söhne"/>
              </a:rPr>
              <a:t>2.6 Foraging and competition</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Plants have the capacity to integrate information from different sources, which helps them develop strategies for nutrient foraging.</a:t>
            </a:r>
          </a:p>
          <a:p>
            <a:pPr algn="l">
              <a:buFont typeface="Arial" panose="020B0604020202020204" pitchFamily="34" charset="0"/>
              <a:buChar char="•"/>
            </a:pPr>
            <a:r>
              <a:rPr lang="en-US" b="0" i="0" dirty="0">
                <a:solidFill>
                  <a:srgbClr val="374151"/>
                </a:solidFill>
                <a:effectLst/>
                <a:latin typeface="Söhne"/>
              </a:rPr>
              <a:t>Clones of Fragaria </a:t>
            </a:r>
            <a:r>
              <a:rPr lang="en-US" b="0" i="0" dirty="0" err="1">
                <a:solidFill>
                  <a:srgbClr val="374151"/>
                </a:solidFill>
                <a:effectLst/>
                <a:latin typeface="Söhne"/>
              </a:rPr>
              <a:t>vesca</a:t>
            </a:r>
            <a:r>
              <a:rPr lang="en-US" b="0" i="0" dirty="0">
                <a:solidFill>
                  <a:srgbClr val="374151"/>
                </a:solidFill>
                <a:effectLst/>
                <a:latin typeface="Söhne"/>
              </a:rPr>
              <a:t> use previous experiences to anticipate the presence of nutrients in new environments.</a:t>
            </a:r>
          </a:p>
          <a:p>
            <a:pPr algn="l">
              <a:buFont typeface="Arial" panose="020B0604020202020204" pitchFamily="34" charset="0"/>
              <a:buChar char="•"/>
            </a:pPr>
            <a:r>
              <a:rPr lang="en-US" b="0" i="0" dirty="0">
                <a:solidFill>
                  <a:srgbClr val="374151"/>
                </a:solidFill>
                <a:effectLst/>
                <a:latin typeface="Söhne"/>
              </a:rPr>
              <a:t>Foraging is influenced by competition. In different conditions, plants adjust their root growth and other strategies based on the presence or absence of competitors and resource allocation.</a:t>
            </a:r>
          </a:p>
          <a:p>
            <a:pPr algn="l">
              <a:buFont typeface="Arial" panose="020B0604020202020204" pitchFamily="34" charset="0"/>
              <a:buChar char="•"/>
            </a:pPr>
            <a:r>
              <a:rPr lang="en-US" b="0" i="0" dirty="0">
                <a:solidFill>
                  <a:srgbClr val="374151"/>
                </a:solidFill>
                <a:effectLst/>
                <a:latin typeface="Söhne"/>
              </a:rPr>
              <a:t>Studies have shown that plants gather information from competitors to make decisions about foraging.</a:t>
            </a:r>
          </a:p>
          <a:p>
            <a:pPr algn="l">
              <a:buFont typeface="Arial" panose="020B0604020202020204" pitchFamily="34" charset="0"/>
              <a:buChar char="•"/>
            </a:pPr>
            <a:r>
              <a:rPr lang="en-US" b="0" i="0" dirty="0">
                <a:solidFill>
                  <a:srgbClr val="374151"/>
                </a:solidFill>
                <a:effectLst/>
                <a:latin typeface="Söhne"/>
              </a:rPr>
              <a:t>Game theoretical models, originally designed for predicting strategic interactions in competitive games, have been applied to predict behaviors of plants competing for soil resources.</a:t>
            </a:r>
          </a:p>
          <a:p>
            <a:pPr algn="l"/>
            <a:r>
              <a:rPr lang="en-US" b="1" i="0" dirty="0">
                <a:solidFill>
                  <a:srgbClr val="374151"/>
                </a:solidFill>
                <a:effectLst/>
                <a:latin typeface="Söhne"/>
              </a:rPr>
              <a:t>2.7 Risk sensitivity</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Animals show sensitivity to variability in nutrients, affecting their risk behavior. Plants, specifically P. sativum in experiments, showed similar risk sensitivity in root growth based on nutrient availability.</a:t>
            </a:r>
          </a:p>
          <a:p>
            <a:pPr algn="l">
              <a:buFont typeface="Arial" panose="020B0604020202020204" pitchFamily="34" charset="0"/>
              <a:buChar char="•"/>
            </a:pPr>
            <a:r>
              <a:rPr lang="en-US" b="0" i="0" dirty="0">
                <a:solidFill>
                  <a:srgbClr val="374151"/>
                </a:solidFill>
                <a:effectLst/>
                <a:latin typeface="Söhne"/>
              </a:rPr>
              <a:t>Based on experiments, plants seem to make decisions that maximize their fitness, suggesting that decision-making theories for animals might be applicable to plants.</a:t>
            </a:r>
          </a:p>
          <a:p>
            <a:pPr algn="l"/>
            <a:r>
              <a:rPr lang="en-US" b="1" i="0" dirty="0">
                <a:solidFill>
                  <a:srgbClr val="374151"/>
                </a:solidFill>
                <a:effectLst/>
                <a:latin typeface="Söhne"/>
              </a:rPr>
              <a:t>2.8 Mimicry</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Mimicry in plants refers to adaptive resemblances to other plants or entities.</a:t>
            </a:r>
          </a:p>
          <a:p>
            <a:pPr algn="l">
              <a:buFont typeface="Arial" panose="020B0604020202020204" pitchFamily="34" charset="0"/>
              <a:buChar char="•"/>
            </a:pPr>
            <a:r>
              <a:rPr lang="en-US" b="0" i="0" dirty="0">
                <a:solidFill>
                  <a:srgbClr val="374151"/>
                </a:solidFill>
                <a:effectLst/>
                <a:latin typeface="Söhne"/>
              </a:rPr>
              <a:t>Examples of plant mimicry are rarer than in animals. </a:t>
            </a:r>
            <a:r>
              <a:rPr lang="en-US" b="0" i="0" dirty="0" err="1">
                <a:solidFill>
                  <a:srgbClr val="374151"/>
                </a:solidFill>
                <a:effectLst/>
                <a:latin typeface="Söhne"/>
              </a:rPr>
              <a:t>Boquila</a:t>
            </a:r>
            <a:r>
              <a:rPr lang="en-US" b="0" i="0" dirty="0">
                <a:solidFill>
                  <a:srgbClr val="374151"/>
                </a:solidFill>
                <a:effectLst/>
                <a:latin typeface="Söhne"/>
              </a:rPr>
              <a:t> </a:t>
            </a:r>
            <a:r>
              <a:rPr lang="en-US" b="0" i="0" dirty="0" err="1">
                <a:solidFill>
                  <a:srgbClr val="374151"/>
                </a:solidFill>
                <a:effectLst/>
                <a:latin typeface="Söhne"/>
              </a:rPr>
              <a:t>trifoliolata</a:t>
            </a:r>
            <a:r>
              <a:rPr lang="en-US" b="0" i="0" dirty="0">
                <a:solidFill>
                  <a:srgbClr val="374151"/>
                </a:solidFill>
                <a:effectLst/>
                <a:latin typeface="Söhne"/>
              </a:rPr>
              <a:t>, for instance, can mimic the leaves of its supporting host to avoid predation.</a:t>
            </a:r>
          </a:p>
          <a:p>
            <a:pPr algn="l">
              <a:buFont typeface="Arial" panose="020B0604020202020204" pitchFamily="34" charset="0"/>
              <a:buChar char="•"/>
            </a:pPr>
            <a:r>
              <a:rPr lang="en-US" b="0" i="0" dirty="0">
                <a:solidFill>
                  <a:srgbClr val="374151"/>
                </a:solidFill>
                <a:effectLst/>
                <a:latin typeface="Söhne"/>
              </a:rPr>
              <a:t>This mimicry behavior has been observed even without physical contact, suggesting different mechanisms, including a primitive vision system.</a:t>
            </a:r>
          </a:p>
          <a:p>
            <a:pPr algn="l">
              <a:buFont typeface="Arial" panose="020B0604020202020204" pitchFamily="34" charset="0"/>
              <a:buChar char="•"/>
            </a:pPr>
            <a:r>
              <a:rPr lang="en-US" b="0" i="0" dirty="0">
                <a:solidFill>
                  <a:srgbClr val="374151"/>
                </a:solidFill>
                <a:effectLst/>
                <a:latin typeface="Söhne"/>
              </a:rPr>
              <a:t>Research differentiates between plants using mimicry for pollination and those exploiting animals' perceptual biases. Exploitation of these biases may be a precursor to the evolution of mimicry.</a:t>
            </a:r>
          </a:p>
          <a:p>
            <a:pPr algn="l">
              <a:buFont typeface="Arial" panose="020B0604020202020204" pitchFamily="34" charset="0"/>
              <a:buChar char="•"/>
            </a:pPr>
            <a:r>
              <a:rPr lang="en-US" b="0" i="0" dirty="0">
                <a:solidFill>
                  <a:srgbClr val="374151"/>
                </a:solidFill>
                <a:effectLst/>
                <a:latin typeface="Söhne"/>
              </a:rPr>
              <a:t>The ability of </a:t>
            </a:r>
            <a:r>
              <a:rPr lang="en-US" b="0" i="0" dirty="0" err="1">
                <a:solidFill>
                  <a:srgbClr val="374151"/>
                </a:solidFill>
                <a:effectLst/>
                <a:latin typeface="Söhne"/>
              </a:rPr>
              <a:t>Boquila</a:t>
            </a:r>
            <a:r>
              <a:rPr lang="en-US" b="0" i="0" dirty="0">
                <a:solidFill>
                  <a:srgbClr val="374151"/>
                </a:solidFill>
                <a:effectLst/>
                <a:latin typeface="Söhne"/>
              </a:rPr>
              <a:t> to adapt and mimic different hosts in its environment suggests cognitive complexities in plant behaviors akin to those seen in some animals.</a:t>
            </a:r>
          </a:p>
          <a:p>
            <a:pPr algn="l"/>
            <a:r>
              <a:rPr lang="en-US" b="1" i="0" dirty="0">
                <a:solidFill>
                  <a:srgbClr val="374151"/>
                </a:solidFill>
                <a:effectLst/>
                <a:latin typeface="Söhne"/>
              </a:rPr>
              <a:t>2.9 Numerosity</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Various animals, including chicks and honeybees, have shown the ability to estimate and process quantitative magnitudes, which is called numerical competence.</a:t>
            </a:r>
          </a:p>
          <a:p>
            <a:pPr algn="l">
              <a:buFont typeface="Arial" panose="020B0604020202020204" pitchFamily="34" charset="0"/>
              <a:buChar char="•"/>
            </a:pPr>
            <a:r>
              <a:rPr lang="en-US" b="0" i="0" dirty="0">
                <a:solidFill>
                  <a:srgbClr val="374151"/>
                </a:solidFill>
                <a:effectLst/>
                <a:latin typeface="Söhne"/>
              </a:rPr>
              <a:t>The carnivorous plant, Venus flytrap (Dionaea muscipula), demonstrates an ability that suggests numerical competence. It can count the number of times its trigger hairs are stimulated before closing its trap and releasing digestive enzymes.</a:t>
            </a:r>
          </a:p>
          <a:p>
            <a:pPr algn="l">
              <a:buFont typeface="Arial" panose="020B0604020202020204" pitchFamily="34" charset="0"/>
              <a:buChar char="•"/>
            </a:pPr>
            <a:r>
              <a:rPr lang="en-US" b="0" i="0" dirty="0">
                <a:solidFill>
                  <a:srgbClr val="374151"/>
                </a:solidFill>
                <a:effectLst/>
                <a:latin typeface="Söhne"/>
              </a:rPr>
              <a:t>An insect must stimulate the trap's mechanoreceptors at least twice within 20-30 seconds for the trap to close.</a:t>
            </a:r>
          </a:p>
          <a:p>
            <a:pPr algn="l">
              <a:buFont typeface="Arial" panose="020B0604020202020204" pitchFamily="34" charset="0"/>
              <a:buChar char="•"/>
            </a:pPr>
            <a:r>
              <a:rPr lang="en-US" b="0" i="0" dirty="0">
                <a:solidFill>
                  <a:srgbClr val="374151"/>
                </a:solidFill>
                <a:effectLst/>
                <a:latin typeface="Söhne"/>
              </a:rPr>
              <a:t>After the trap closes, the plant counts up to five stimulations before releasing its enzymes.</a:t>
            </a:r>
          </a:p>
          <a:p>
            <a:pPr algn="l">
              <a:buFont typeface="Arial" panose="020B0604020202020204" pitchFamily="34" charset="0"/>
              <a:buChar char="•"/>
            </a:pPr>
            <a:r>
              <a:rPr lang="en-US" b="0" i="0" dirty="0">
                <a:solidFill>
                  <a:srgbClr val="374151"/>
                </a:solidFill>
                <a:effectLst/>
                <a:latin typeface="Söhne"/>
              </a:rPr>
              <a:t>While more research is needed, there's speculation that such numerical sensitivity in plants aids in adaptive decision-making. Recent findings also suggest that the Venus flytrap can adjust its counting strategy based on different prey.</a:t>
            </a:r>
          </a:p>
          <a:p>
            <a:pPr algn="l"/>
            <a:r>
              <a:rPr lang="en-US" b="1" i="0" dirty="0">
                <a:solidFill>
                  <a:srgbClr val="374151"/>
                </a:solidFill>
                <a:effectLst/>
                <a:latin typeface="Söhne"/>
              </a:rPr>
              <a:t>2.10 Swarm intelligence</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Swarm intelligence refers to the collective behavior of decentralized groups responding to nearby sensory inputs, seen in entities like birds, ants, fish, and humans.</a:t>
            </a:r>
          </a:p>
          <a:p>
            <a:pPr algn="l">
              <a:buFont typeface="Arial" panose="020B0604020202020204" pitchFamily="34" charset="0"/>
              <a:buChar char="•"/>
            </a:pPr>
            <a:r>
              <a:rPr lang="en-US" b="0" i="0" dirty="0">
                <a:solidFill>
                  <a:srgbClr val="374151"/>
                </a:solidFill>
                <a:effectLst/>
                <a:latin typeface="Söhne"/>
              </a:rPr>
              <a:t>Plants might also display swarm intelligence, as suggested by the coordinated growth patterns observed in complex root systems. Such coordination aids in optimizing resources and competition.</a:t>
            </a:r>
          </a:p>
          <a:p>
            <a:pPr algn="l">
              <a:buFont typeface="Arial" panose="020B0604020202020204" pitchFamily="34" charset="0"/>
              <a:buChar char="•"/>
            </a:pPr>
            <a:r>
              <a:rPr lang="en-US" b="0" i="0" dirty="0">
                <a:solidFill>
                  <a:srgbClr val="374151"/>
                </a:solidFill>
                <a:effectLst/>
                <a:latin typeface="Söhne"/>
              </a:rPr>
              <a:t>For example, maize roots collectively scan the soil to detect nutrient patches, indicating coordinated behavior.</a:t>
            </a:r>
          </a:p>
          <a:p>
            <a:pPr algn="l">
              <a:buFont typeface="Arial" panose="020B0604020202020204" pitchFamily="34" charset="0"/>
              <a:buChar char="•"/>
            </a:pPr>
            <a:r>
              <a:rPr lang="en-US" b="0" i="0" dirty="0">
                <a:solidFill>
                  <a:srgbClr val="374151"/>
                </a:solidFill>
                <a:effectLst/>
                <a:latin typeface="Söhne"/>
              </a:rPr>
              <a:t>Various theories speculate that roots might communicate through internal electrical activity, chemical volatiles, or individual root-generated electric fields.</a:t>
            </a:r>
          </a:p>
          <a:p>
            <a:pPr algn="l">
              <a:buFont typeface="Arial" panose="020B0604020202020204" pitchFamily="34" charset="0"/>
              <a:buChar char="•"/>
            </a:pPr>
            <a:r>
              <a:rPr lang="en-US" b="0" i="0" dirty="0">
                <a:solidFill>
                  <a:srgbClr val="374151"/>
                </a:solidFill>
                <a:effectLst/>
                <a:latin typeface="Söhne"/>
              </a:rPr>
              <a:t>Some researchers believe plant roots demonstrate collective problem-solving, akin to swarm intelligence. However, others argue that since plants don't have genetic conflicts like insect colonies, their behavior doesn't qualify as true swarm intelligence.</a:t>
            </a:r>
          </a:p>
          <a:p>
            <a:pPr algn="l"/>
            <a:br>
              <a:rPr lang="en-US" dirty="0"/>
            </a:br>
            <a:br>
              <a:rPr lang="en-US" dirty="0"/>
            </a:br>
            <a:r>
              <a:rPr lang="en-US" b="1" i="0" dirty="0">
                <a:solidFill>
                  <a:srgbClr val="374151"/>
                </a:solidFill>
                <a:effectLst/>
                <a:latin typeface="Söhne"/>
              </a:rPr>
              <a:t>Topic</a:t>
            </a:r>
            <a:r>
              <a:rPr lang="en-US" b="0" i="0" dirty="0">
                <a:solidFill>
                  <a:srgbClr val="374151"/>
                </a:solidFill>
                <a:effectLst/>
                <a:latin typeface="Söhne"/>
              </a:rPr>
              <a:t>: Plant Neurobiology (PN)</a:t>
            </a:r>
          </a:p>
          <a:p>
            <a:pPr algn="l">
              <a:buFont typeface="Arial" panose="020B0604020202020204" pitchFamily="34" charset="0"/>
              <a:buChar char="•"/>
            </a:pPr>
            <a:r>
              <a:rPr lang="en-US" b="1" i="0" dirty="0">
                <a:solidFill>
                  <a:srgbClr val="374151"/>
                </a:solidFill>
                <a:effectLst/>
                <a:latin typeface="Söhne"/>
              </a:rPr>
              <a:t>Definition</a:t>
            </a:r>
            <a:r>
              <a:rPr lang="en-US" b="0" i="0" dirty="0">
                <a:solidFill>
                  <a:srgbClr val="374151"/>
                </a:solidFill>
                <a:effectLst/>
                <a:latin typeface="Söhne"/>
              </a:rPr>
              <a:t>: PN investigates plant signaling, focusing on how plants, as information-processing systems, perceive and act in a coordinated and intentional manner. The idea is to explain plant behaviors that resemble intelligent actions, considering how they integrate various informational sources to respond adaptively to their environment.</a:t>
            </a:r>
          </a:p>
          <a:p>
            <a:pPr algn="l">
              <a:buFont typeface="Arial" panose="020B0604020202020204" pitchFamily="34" charset="0"/>
              <a:buChar char="•"/>
            </a:pPr>
            <a:r>
              <a:rPr lang="en-US" b="1" i="0" dirty="0">
                <a:solidFill>
                  <a:srgbClr val="374151"/>
                </a:solidFill>
                <a:effectLst/>
                <a:latin typeface="Söhne"/>
              </a:rPr>
              <a:t>Importance</a:t>
            </a:r>
            <a:r>
              <a:rPr lang="en-US" b="0" i="0" dirty="0">
                <a:solidFill>
                  <a:srgbClr val="374151"/>
                </a:solidFill>
                <a:effectLst/>
                <a:latin typeface="Söhne"/>
              </a:rPr>
              <a:t>: The study identifies the ways plants make decisions, recognize kin, learn, and more. These actions require processing diverse information from multiple parameters, like light, temperature, humidity, and chemicals, among others. By integrating these signals, plants make decisions that maximize their fitness.</a:t>
            </a:r>
          </a:p>
          <a:p>
            <a:pPr algn="l">
              <a:buFont typeface="Arial" panose="020B0604020202020204" pitchFamily="34" charset="0"/>
              <a:buChar char="•"/>
            </a:pPr>
            <a:r>
              <a:rPr lang="en-US" b="1" i="0" dirty="0">
                <a:solidFill>
                  <a:srgbClr val="374151"/>
                </a:solidFill>
                <a:effectLst/>
                <a:latin typeface="Söhne"/>
              </a:rPr>
              <a:t>Mechanisms</a:t>
            </a:r>
            <a:r>
              <a:rPr lang="en-US" b="0" i="0" dirty="0">
                <a:solidFill>
                  <a:srgbClr val="374151"/>
                </a:solidFill>
                <a:effectLst/>
                <a:latin typeface="Söhne"/>
              </a:rPr>
              <a:t>:</a:t>
            </a:r>
          </a:p>
          <a:p>
            <a:pPr marL="742950" lvl="1" indent="-285750" algn="l">
              <a:buFont typeface="Arial" panose="020B0604020202020204" pitchFamily="34" charset="0"/>
              <a:buChar char="•"/>
            </a:pPr>
            <a:r>
              <a:rPr lang="en-US" b="0" i="0" dirty="0">
                <a:solidFill>
                  <a:srgbClr val="374151"/>
                </a:solidFill>
                <a:effectLst/>
                <a:latin typeface="Söhne"/>
              </a:rPr>
              <a:t>Plants process and combine information across their entire structure.</a:t>
            </a:r>
          </a:p>
          <a:p>
            <a:pPr marL="742950" lvl="1" indent="-285750" algn="l">
              <a:buFont typeface="Arial" panose="020B0604020202020204" pitchFamily="34" charset="0"/>
              <a:buChar char="•"/>
            </a:pPr>
            <a:r>
              <a:rPr lang="en-US" b="0" i="0" dirty="0">
                <a:solidFill>
                  <a:srgbClr val="374151"/>
                </a:solidFill>
                <a:effectLst/>
                <a:latin typeface="Söhne"/>
              </a:rPr>
              <a:t>Molecular-level functional similarities exist between animal and plant systems. Despite plants not having neurons, they possess neurotransmitters such as acetylcholine, dopamine, and serotonin.</a:t>
            </a:r>
          </a:p>
          <a:p>
            <a:pPr marL="742950" lvl="1" indent="-285750" algn="l">
              <a:buFont typeface="Arial" panose="020B0604020202020204" pitchFamily="34" charset="0"/>
              <a:buChar char="•"/>
            </a:pPr>
            <a:r>
              <a:rPr lang="en-US" b="0" i="0" dirty="0">
                <a:solidFill>
                  <a:srgbClr val="374151"/>
                </a:solidFill>
                <a:effectLst/>
                <a:latin typeface="Söhne"/>
              </a:rPr>
              <a:t>Plant cells, similar to neurons, react electrically to various environmental factors. They can produce action potentials like animal cells, which include phases like depolarization and hyperpolarization.</a:t>
            </a:r>
          </a:p>
          <a:p>
            <a:pPr marL="742950" lvl="1" indent="-285750" algn="l">
              <a:buFont typeface="Arial" panose="020B0604020202020204" pitchFamily="34" charset="0"/>
              <a:buChar char="•"/>
            </a:pPr>
            <a:r>
              <a:rPr lang="en-US" b="0" i="0" dirty="0">
                <a:solidFill>
                  <a:srgbClr val="374151"/>
                </a:solidFill>
                <a:effectLst/>
                <a:latin typeface="Söhne"/>
              </a:rPr>
              <a:t>Plants use chemical and electrical synapses, and plasmodesmata channels in plants are functionally equivalent to animal gap junctions.</a:t>
            </a:r>
          </a:p>
          <a:p>
            <a:pPr marL="742950" lvl="1" indent="-285750" algn="l">
              <a:buFont typeface="Arial" panose="020B0604020202020204" pitchFamily="34" charset="0"/>
              <a:buChar char="•"/>
            </a:pPr>
            <a:r>
              <a:rPr lang="en-US" b="0" i="0" dirty="0">
                <a:solidFill>
                  <a:srgbClr val="374151"/>
                </a:solidFill>
                <a:effectLst/>
                <a:latin typeface="Söhne"/>
              </a:rPr>
              <a:t>Electrical signals in plants move through a network including phloem, xylem, and cambium, with phloem being the main carrier of such signals over long distances.</a:t>
            </a:r>
          </a:p>
          <a:p>
            <a:pPr algn="l">
              <a:buFont typeface="Arial" panose="020B0604020202020204" pitchFamily="34" charset="0"/>
              <a:buChar char="•"/>
            </a:pPr>
            <a:r>
              <a:rPr lang="en-US" b="1" i="0" dirty="0">
                <a:solidFill>
                  <a:srgbClr val="374151"/>
                </a:solidFill>
                <a:effectLst/>
                <a:latin typeface="Söhne"/>
              </a:rPr>
              <a:t>Interdisciplinary Approach</a:t>
            </a:r>
            <a:r>
              <a:rPr lang="en-US" b="0" i="0" dirty="0">
                <a:solidFill>
                  <a:srgbClr val="374151"/>
                </a:solidFill>
                <a:effectLst/>
                <a:latin typeface="Söhne"/>
              </a:rPr>
              <a:t>: To achieve its goals, PN requires the integration of molecular biology, electrophysiology, biochemistry, plant ecology, and more.</a:t>
            </a:r>
          </a:p>
          <a:p>
            <a:pPr algn="l">
              <a:buFont typeface="Arial" panose="020B0604020202020204" pitchFamily="34" charset="0"/>
              <a:buChar char="•"/>
            </a:pPr>
            <a:r>
              <a:rPr lang="en-US" b="1" i="0" dirty="0">
                <a:solidFill>
                  <a:srgbClr val="374151"/>
                </a:solidFill>
                <a:effectLst/>
                <a:latin typeface="Söhne"/>
              </a:rPr>
              <a:t>Controversy</a:t>
            </a:r>
            <a:r>
              <a:rPr lang="en-US" b="0" i="0" dirty="0">
                <a:solidFill>
                  <a:srgbClr val="374151"/>
                </a:solidFill>
                <a:effectLst/>
                <a:latin typeface="Söhne"/>
              </a:rPr>
              <a:t>:</a:t>
            </a:r>
          </a:p>
          <a:p>
            <a:pPr marL="742950" lvl="1" indent="-285750" algn="l">
              <a:buFont typeface="Arial" panose="020B0604020202020204" pitchFamily="34" charset="0"/>
              <a:buChar char="•"/>
            </a:pPr>
            <a:r>
              <a:rPr lang="en-US" b="0" i="0" dirty="0">
                <a:solidFill>
                  <a:srgbClr val="374151"/>
                </a:solidFill>
                <a:effectLst/>
                <a:latin typeface="Söhne"/>
              </a:rPr>
              <a:t>Since its inception in 2006, the idea of PN has sparked debate.</a:t>
            </a:r>
          </a:p>
          <a:p>
            <a:pPr marL="742950" lvl="1" indent="-285750" algn="l">
              <a:buFont typeface="Arial" panose="020B0604020202020204" pitchFamily="34" charset="0"/>
              <a:buChar char="•"/>
            </a:pPr>
            <a:r>
              <a:rPr lang="en-US" b="0" i="0" dirty="0">
                <a:solidFill>
                  <a:srgbClr val="374151"/>
                </a:solidFill>
                <a:effectLst/>
                <a:latin typeface="Söhne"/>
              </a:rPr>
              <a:t>Critics argue that the concept is rooted in vague analogies and doesn't offer new insights into plant physiology, ecology, or metabolism.</a:t>
            </a:r>
          </a:p>
          <a:p>
            <a:pPr marL="742950" lvl="1" indent="-285750" algn="l">
              <a:buFont typeface="Arial" panose="020B0604020202020204" pitchFamily="34" charset="0"/>
              <a:buChar char="•"/>
            </a:pPr>
            <a:r>
              <a:rPr lang="en-US" b="0" i="0" dirty="0">
                <a:solidFill>
                  <a:srgbClr val="374151"/>
                </a:solidFill>
                <a:effectLst/>
                <a:latin typeface="Söhne"/>
              </a:rPr>
              <a:t>Proponents counter by emphasizing the potential of neurobiological terms to provide a broader understanding of plant signaling.</a:t>
            </a:r>
          </a:p>
          <a:p>
            <a:pPr marL="742950" lvl="1" indent="-285750" algn="l">
              <a:buFont typeface="Arial" panose="020B0604020202020204" pitchFamily="34" charset="0"/>
              <a:buChar char="•"/>
            </a:pPr>
            <a:r>
              <a:rPr lang="en-US" b="0" i="0" dirty="0">
                <a:solidFill>
                  <a:srgbClr val="374151"/>
                </a:solidFill>
                <a:effectLst/>
                <a:latin typeface="Söhne"/>
              </a:rPr>
              <a:t>The debate centers on the use of terms and concepts from animal neurobiology to describe plant signaling and behavior. Critics caution against getting too caught up in these analogies, while proponents see value in them.</a:t>
            </a:r>
          </a:p>
          <a:p>
            <a:pPr algn="l"/>
            <a:r>
              <a:rPr lang="en-US" b="0" i="0" dirty="0">
                <a:solidFill>
                  <a:srgbClr val="374151"/>
                </a:solidFill>
                <a:effectLst/>
                <a:latin typeface="Söhne"/>
              </a:rPr>
              <a:t>In conclusion, Plant Neurobiology is a field that aims to understand the 'intelligent' behaviors of plants by studying their signaling and information-processing systems. While the discipline is promising, it is not without controversy, especially concerning its use of terms and concepts from animal neurobiology.</a:t>
            </a:r>
          </a:p>
          <a:p>
            <a:pPr algn="l">
              <a:buFont typeface="Arial" panose="020B0604020202020204" pitchFamily="34" charset="0"/>
              <a:buChar char="•"/>
            </a:pPr>
            <a:br>
              <a:rPr lang="en-US" dirty="0"/>
            </a:br>
            <a:br>
              <a:rPr lang="en-US" dirty="0"/>
            </a:br>
            <a:br>
              <a:rPr lang="en-US" dirty="0"/>
            </a:br>
            <a:r>
              <a:rPr lang="en-US" b="1" i="0" dirty="0">
                <a:solidFill>
                  <a:srgbClr val="374151"/>
                </a:solidFill>
                <a:effectLst/>
                <a:latin typeface="Söhne"/>
              </a:rPr>
              <a:t>Electrophysiology and Behavior</a:t>
            </a:r>
            <a:r>
              <a:rPr lang="en-US" b="0" i="0" dirty="0">
                <a:solidFill>
                  <a:srgbClr val="374151"/>
                </a:solidFill>
                <a:effectLst/>
                <a:latin typeface="Söhne"/>
              </a:rPr>
              <a:t>: Plant electrophysiology can expose how plants function. Though a comprehensive grasp of plant signaling remains elusive, the prevailing theory is that cellular electrical excitability plays a part in enabling plants to respond to the environment as integrated entities. This cohesive understanding of plant behavior is the principal goal of Plant Neurobiology (PN). However, there's a belief that just integrating plant physiology and ecology might not provide a complete picture.</a:t>
            </a:r>
          </a:p>
          <a:p>
            <a:pPr algn="l">
              <a:buFont typeface="Arial" panose="020B0604020202020204" pitchFamily="34" charset="0"/>
              <a:buChar char="•"/>
            </a:pPr>
            <a:r>
              <a:rPr lang="en-US" b="1" i="0" dirty="0">
                <a:solidFill>
                  <a:srgbClr val="374151"/>
                </a:solidFill>
                <a:effectLst/>
                <a:latin typeface="Söhne"/>
              </a:rPr>
              <a:t>Plant Sentience</a:t>
            </a:r>
            <a:r>
              <a:rPr lang="en-US" b="0" i="0" dirty="0">
                <a:solidFill>
                  <a:srgbClr val="374151"/>
                </a:solidFill>
                <a:effectLst/>
                <a:latin typeface="Söhne"/>
              </a:rPr>
              <a:t>:</a:t>
            </a:r>
          </a:p>
          <a:p>
            <a:pPr marL="742950" lvl="1" indent="-285750" algn="l">
              <a:buFont typeface="Arial" panose="020B0604020202020204" pitchFamily="34" charset="0"/>
              <a:buChar char="•"/>
            </a:pPr>
            <a:r>
              <a:rPr lang="en-US" b="0" i="0" dirty="0">
                <a:solidFill>
                  <a:srgbClr val="374151"/>
                </a:solidFill>
                <a:effectLst/>
                <a:latin typeface="Söhne"/>
              </a:rPr>
              <a:t>Some researchers argue that PN offers a unique perspective on plant sentience. Despite apparent differences between animal nervous systems and plant vascular systems, plants might possess all the functional structures needed for consciousness.</a:t>
            </a:r>
          </a:p>
          <a:p>
            <a:pPr marL="742950" lvl="1" indent="-285750" algn="l">
              <a:buFont typeface="Arial" panose="020B0604020202020204" pitchFamily="34" charset="0"/>
              <a:buChar char="•"/>
            </a:pPr>
            <a:r>
              <a:rPr lang="en-US" b="0" i="0" dirty="0">
                <a:solidFill>
                  <a:srgbClr val="374151"/>
                </a:solidFill>
                <a:effectLst/>
                <a:latin typeface="Söhne"/>
              </a:rPr>
              <a:t>Changes in plant sentience might correlate with changes in electrical signaling and vascular intricacies. Some methods suggested to investigate plant consciousness include time-lapse behavior observation, electrophysiological recordings, and phytohormone secretion.</a:t>
            </a:r>
          </a:p>
          <a:p>
            <a:pPr algn="l">
              <a:buFont typeface="Arial" panose="020B0604020202020204" pitchFamily="34" charset="0"/>
              <a:buChar char="•"/>
            </a:pPr>
            <a:r>
              <a:rPr lang="en-US" b="1" i="0" dirty="0">
                <a:solidFill>
                  <a:srgbClr val="374151"/>
                </a:solidFill>
                <a:effectLst/>
                <a:latin typeface="Söhne"/>
              </a:rPr>
              <a:t>Anesthetics as a Tool</a:t>
            </a:r>
            <a:r>
              <a:rPr lang="en-US" b="0" i="0" dirty="0">
                <a:solidFill>
                  <a:srgbClr val="374151"/>
                </a:solidFill>
                <a:effectLst/>
                <a:latin typeface="Söhne"/>
              </a:rPr>
              <a:t>:</a:t>
            </a:r>
          </a:p>
          <a:p>
            <a:pPr marL="742950" lvl="1" indent="-285750" algn="l">
              <a:buFont typeface="Arial" panose="020B0604020202020204" pitchFamily="34" charset="0"/>
              <a:buChar char="•"/>
            </a:pPr>
            <a:r>
              <a:rPr lang="en-US" b="0" i="0" dirty="0">
                <a:solidFill>
                  <a:srgbClr val="374151"/>
                </a:solidFill>
                <a:effectLst/>
                <a:latin typeface="Söhne"/>
              </a:rPr>
              <a:t>Plants produce anesthetic compounds when stressed and can also be subjected to anesthetic treatments. Examples include the Venus flytrap's snapping behavior and M. </a:t>
            </a:r>
            <a:r>
              <a:rPr lang="en-US" b="0" i="0" dirty="0" err="1">
                <a:solidFill>
                  <a:srgbClr val="374151"/>
                </a:solidFill>
                <a:effectLst/>
                <a:latin typeface="Söhne"/>
              </a:rPr>
              <a:t>pudica's</a:t>
            </a:r>
            <a:r>
              <a:rPr lang="en-US" b="0" i="0" dirty="0">
                <a:solidFill>
                  <a:srgbClr val="374151"/>
                </a:solidFill>
                <a:effectLst/>
                <a:latin typeface="Söhne"/>
              </a:rPr>
              <a:t> leaf-folding response, both of which halt under anesthesia.</a:t>
            </a:r>
          </a:p>
          <a:p>
            <a:pPr marL="742950" lvl="1" indent="-285750" algn="l">
              <a:buFont typeface="Arial" panose="020B0604020202020204" pitchFamily="34" charset="0"/>
              <a:buChar char="•"/>
            </a:pPr>
            <a:r>
              <a:rPr lang="en-US" b="0" i="0" dirty="0">
                <a:solidFill>
                  <a:srgbClr val="374151"/>
                </a:solidFill>
                <a:effectLst/>
                <a:latin typeface="Söhne"/>
              </a:rPr>
              <a:t>It's hypothesized that anesthesia impacts plants similarly to animals, possibly by interacting with glutamate and GABA, inhibiting electrical signals. There's speculation that anesthetics might not just interrupt plant behavior, but potentially its sentience or awareness as well.</a:t>
            </a:r>
          </a:p>
          <a:p>
            <a:pPr algn="l">
              <a:buFont typeface="Arial" panose="020B0604020202020204" pitchFamily="34" charset="0"/>
              <a:buChar char="•"/>
            </a:pPr>
            <a:r>
              <a:rPr lang="en-US" b="1" i="0" dirty="0">
                <a:solidFill>
                  <a:srgbClr val="374151"/>
                </a:solidFill>
                <a:effectLst/>
                <a:latin typeface="Söhne"/>
              </a:rPr>
              <a:t>Debates on Plant Consciousness</a:t>
            </a:r>
            <a:r>
              <a:rPr lang="en-US" b="0" i="0" dirty="0">
                <a:solidFill>
                  <a:srgbClr val="374151"/>
                </a:solidFill>
                <a:effectLst/>
                <a:latin typeface="Söhne"/>
              </a:rPr>
              <a:t>:</a:t>
            </a:r>
          </a:p>
          <a:p>
            <a:pPr marL="742950" lvl="1" indent="-285750" algn="l">
              <a:buFont typeface="Arial" panose="020B0604020202020204" pitchFamily="34" charset="0"/>
              <a:buChar char="•"/>
            </a:pPr>
            <a:r>
              <a:rPr lang="en-US" b="0" i="0" dirty="0">
                <a:solidFill>
                  <a:srgbClr val="374151"/>
                </a:solidFill>
                <a:effectLst/>
                <a:latin typeface="Söhne"/>
              </a:rPr>
              <a:t>Some critics argue against plant consciousness. They differentiate between adaptive behavior and subjective environmental awareness. The former, they say, doesn't need consciousness. They believe that while certain animals might be conscious due to their complex nervous systems, plants, which lack such systems, are not. Instead, plants have behaviors primarily shaped by genetics and the environment.</a:t>
            </a:r>
          </a:p>
          <a:p>
            <a:pPr marL="742950" lvl="1" indent="-285750" algn="l">
              <a:buFont typeface="Arial" panose="020B0604020202020204" pitchFamily="34" charset="0"/>
              <a:buChar char="•"/>
            </a:pPr>
            <a:r>
              <a:rPr lang="en-US" b="0" i="0" dirty="0">
                <a:solidFill>
                  <a:srgbClr val="374151"/>
                </a:solidFill>
                <a:effectLst/>
                <a:latin typeface="Söhne"/>
              </a:rPr>
              <a:t>However, this perspective is debated, given evidence suggesting plant behaviors aren't entirely genetically or environmentally determined. And even if we were to agree that consciousness typically arises from sophisticated nervous systems, it's presumptuous to claim that only such systems can produce consciousness. The exact biological prerequisites for consciousness remain undefined, making it premature to definitively state plants lack it based on their absence of brains.</a:t>
            </a:r>
          </a:p>
          <a:p>
            <a:pPr algn="l"/>
            <a:br>
              <a:rPr lang="en-US" dirty="0"/>
            </a:br>
            <a:br>
              <a:rPr lang="en-US" dirty="0"/>
            </a:br>
            <a:r>
              <a:rPr lang="en-US" b="1" i="0" dirty="0">
                <a:solidFill>
                  <a:srgbClr val="374151"/>
                </a:solidFill>
                <a:effectLst/>
                <a:latin typeface="Söhne"/>
              </a:rPr>
              <a:t>1. Introduction to Plant Sentience:</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Conscious behavior doesn't automatically imply sentience.</a:t>
            </a:r>
          </a:p>
          <a:p>
            <a:pPr algn="l">
              <a:buFont typeface="Arial" panose="020B0604020202020204" pitchFamily="34" charset="0"/>
              <a:buChar char="•"/>
            </a:pPr>
            <a:r>
              <a:rPr lang="en-US" b="0" i="0" dirty="0">
                <a:solidFill>
                  <a:srgbClr val="374151"/>
                </a:solidFill>
                <a:effectLst/>
                <a:latin typeface="Söhne"/>
              </a:rPr>
              <a:t>It's possible plants represent a threshold where consciousness ceases. Yet, evolutionary considerations promote the idea of plant consciousness.</a:t>
            </a:r>
          </a:p>
          <a:p>
            <a:pPr algn="l">
              <a:buFont typeface="Arial" panose="020B0604020202020204" pitchFamily="34" charset="0"/>
              <a:buChar char="•"/>
            </a:pPr>
            <a:r>
              <a:rPr lang="en-US" b="0" i="0" dirty="0">
                <a:solidFill>
                  <a:srgbClr val="374151"/>
                </a:solidFill>
                <a:effectLst/>
                <a:latin typeface="Söhne"/>
              </a:rPr>
              <a:t>Consciousness could serve a function in aiding goal-directed behaviors and decision-making, making it evolutionarily beneficial.</a:t>
            </a:r>
          </a:p>
          <a:p>
            <a:pPr algn="l">
              <a:buFont typeface="Arial" panose="020B0604020202020204" pitchFamily="34" charset="0"/>
              <a:buChar char="•"/>
            </a:pPr>
            <a:r>
              <a:rPr lang="en-US" b="0" i="0" dirty="0">
                <a:solidFill>
                  <a:srgbClr val="374151"/>
                </a:solidFill>
                <a:effectLst/>
                <a:latin typeface="Söhne"/>
              </a:rPr>
              <a:t>The initial interest in plant consciousness stems from observing intricate behaviors in plants, suggesting consciousness may enhance information exchange for intelligent behavior.</a:t>
            </a:r>
          </a:p>
          <a:p>
            <a:pPr algn="l"/>
            <a:r>
              <a:rPr lang="en-US" b="1" i="0" dirty="0">
                <a:solidFill>
                  <a:srgbClr val="374151"/>
                </a:solidFill>
                <a:effectLst/>
                <a:latin typeface="Söhne"/>
              </a:rPr>
              <a:t>2. Basis for Plant Sentience Research:</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The question arises: Can we utilize scientific metrics to attribute sentience to plants?</a:t>
            </a:r>
          </a:p>
          <a:p>
            <a:pPr algn="l">
              <a:buFont typeface="Arial" panose="020B0604020202020204" pitchFamily="34" charset="0"/>
              <a:buChar char="•"/>
            </a:pPr>
            <a:r>
              <a:rPr lang="en-US" b="0" i="0" dirty="0">
                <a:solidFill>
                  <a:srgbClr val="374151"/>
                </a:solidFill>
                <a:effectLst/>
                <a:latin typeface="Söhne"/>
              </a:rPr>
              <a:t>This section introduces various theories for studying plant consciousness. Importantly, these theories don't rest on the prerequisite that a brain or nervous system is essential for consciousness.</a:t>
            </a:r>
          </a:p>
          <a:p>
            <a:pPr algn="l"/>
            <a:r>
              <a:rPr lang="en-US" b="1" i="0" dirty="0">
                <a:solidFill>
                  <a:srgbClr val="374151"/>
                </a:solidFill>
                <a:effectLst/>
                <a:latin typeface="Söhne"/>
              </a:rPr>
              <a:t>3. Functional and Structural Approaches:</a:t>
            </a:r>
            <a:endParaRPr lang="en-US" b="0" i="0" dirty="0">
              <a:solidFill>
                <a:srgbClr val="374151"/>
              </a:solidFill>
              <a:effectLst/>
              <a:latin typeface="Söhne"/>
            </a:endParaRPr>
          </a:p>
          <a:p>
            <a:pPr algn="l">
              <a:buFont typeface="Arial" panose="020B0604020202020204" pitchFamily="34" charset="0"/>
              <a:buChar char="•"/>
            </a:pPr>
            <a:r>
              <a:rPr lang="en-US" b="1" i="0" dirty="0">
                <a:solidFill>
                  <a:srgbClr val="374151"/>
                </a:solidFill>
                <a:effectLst/>
                <a:latin typeface="Söhne"/>
              </a:rPr>
              <a:t>Functionally</a:t>
            </a:r>
            <a:r>
              <a:rPr lang="en-US" b="0" i="0" dirty="0">
                <a:solidFill>
                  <a:srgbClr val="374151"/>
                </a:solidFill>
                <a:effectLst/>
                <a:latin typeface="Söhne"/>
              </a:rPr>
              <a:t>: It involves observing the plant's behavior. If consciousness is what best explains the observed behavior, then it could be a valid reason to ascribe consciousness to plants.</a:t>
            </a:r>
          </a:p>
          <a:p>
            <a:pPr algn="l">
              <a:buFont typeface="Arial" panose="020B0604020202020204" pitchFamily="34" charset="0"/>
              <a:buChar char="•"/>
            </a:pPr>
            <a:r>
              <a:rPr lang="en-US" b="1" i="0" dirty="0">
                <a:solidFill>
                  <a:srgbClr val="374151"/>
                </a:solidFill>
                <a:effectLst/>
                <a:latin typeface="Söhne"/>
              </a:rPr>
              <a:t>Structurally</a:t>
            </a:r>
            <a:r>
              <a:rPr lang="en-US" b="0" i="0" dirty="0">
                <a:solidFill>
                  <a:srgbClr val="374151"/>
                </a:solidFill>
                <a:effectLst/>
                <a:latin typeface="Söhne"/>
              </a:rPr>
              <a:t>: It involves examining the underlying mechanisms that might generate subjective awareness, offering insights into potential plant experiences.</a:t>
            </a:r>
          </a:p>
          <a:p>
            <a:pPr algn="l"/>
            <a:r>
              <a:rPr lang="en-US" b="1" i="0" dirty="0">
                <a:solidFill>
                  <a:srgbClr val="374151"/>
                </a:solidFill>
                <a:effectLst/>
                <a:latin typeface="Söhne"/>
              </a:rPr>
              <a:t>4. Classification of Theories:</a:t>
            </a:r>
            <a:endParaRPr lang="en-US" b="0" i="0" dirty="0">
              <a:solidFill>
                <a:srgbClr val="374151"/>
              </a:solidFill>
              <a:effectLst/>
              <a:latin typeface="Söhne"/>
            </a:endParaRPr>
          </a:p>
          <a:p>
            <a:pPr algn="l">
              <a:buFont typeface="Arial" panose="020B0604020202020204" pitchFamily="34" charset="0"/>
              <a:buChar char="•"/>
            </a:pPr>
            <a:r>
              <a:rPr lang="en-US" b="1" i="0" dirty="0">
                <a:solidFill>
                  <a:srgbClr val="374151"/>
                </a:solidFill>
                <a:effectLst/>
                <a:latin typeface="Söhne"/>
              </a:rPr>
              <a:t>Reductive Theories</a:t>
            </a:r>
            <a:r>
              <a:rPr lang="en-US" b="0" i="0" dirty="0">
                <a:solidFill>
                  <a:srgbClr val="374151"/>
                </a:solidFill>
                <a:effectLst/>
                <a:latin typeface="Söhne"/>
              </a:rPr>
              <a:t>: These seek to pinpoint the biophysical processes and physical components (whether neuronal or non-neuronal) from which we might infer plant sentience. In this view, fundamental consciousness forms might be linked to particular cellular or subcellular structures. From these basic forms, more advanced consciousness types could have evolved.</a:t>
            </a:r>
          </a:p>
          <a:p>
            <a:pPr algn="l">
              <a:buFont typeface="Arial" panose="020B0604020202020204" pitchFamily="34" charset="0"/>
              <a:buChar char="•"/>
            </a:pPr>
            <a:r>
              <a:rPr lang="en-US" b="1" i="0" dirty="0">
                <a:solidFill>
                  <a:srgbClr val="374151"/>
                </a:solidFill>
                <a:effectLst/>
                <a:latin typeface="Söhne"/>
              </a:rPr>
              <a:t>Non-reductive Theories</a:t>
            </a:r>
            <a:r>
              <a:rPr lang="en-US" b="0" i="0" dirty="0">
                <a:solidFill>
                  <a:srgbClr val="374151"/>
                </a:solidFill>
                <a:effectLst/>
                <a:latin typeface="Söhne"/>
              </a:rPr>
              <a:t>: These aim to uncover the non-mechanistic principles that might characterize plant sentience as an emerging phenomenon, not merely linked to any specific physical processes.</a:t>
            </a:r>
          </a:p>
          <a:p>
            <a:pPr algn="l"/>
            <a:r>
              <a:rPr lang="en-US" b="1" i="0" dirty="0">
                <a:solidFill>
                  <a:srgbClr val="374151"/>
                </a:solidFill>
                <a:effectLst/>
                <a:latin typeface="Söhne"/>
              </a:rPr>
              <a:t>5. Central Queries of the Section:</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The main concerns are identifying if plants are conscious and, if they are, understanding the physical or non-physical principles underpinning this consciousness.</a:t>
            </a:r>
          </a:p>
          <a:p>
            <a:pPr algn="l"/>
            <a:br>
              <a:rPr lang="en-US" dirty="0"/>
            </a:br>
            <a:r>
              <a:rPr lang="en-US" b="1" i="0" dirty="0">
                <a:solidFill>
                  <a:srgbClr val="374151"/>
                </a:solidFill>
                <a:effectLst/>
                <a:latin typeface="Söhne"/>
              </a:rPr>
              <a:t>4.1 Reductive Approaches</a:t>
            </a:r>
            <a:endParaRPr lang="en-US" b="0" i="0" dirty="0">
              <a:solidFill>
                <a:srgbClr val="374151"/>
              </a:solidFill>
              <a:effectLst/>
              <a:latin typeface="Söhne"/>
            </a:endParaRPr>
          </a:p>
          <a:p>
            <a:pPr algn="l"/>
            <a:r>
              <a:rPr lang="en-US" b="1" i="0" dirty="0">
                <a:solidFill>
                  <a:srgbClr val="374151"/>
                </a:solidFill>
                <a:effectLst/>
                <a:latin typeface="Söhne"/>
              </a:rPr>
              <a:t>4.1.1 The Cellular Basis of Consciousness (CBC)</a:t>
            </a:r>
            <a:r>
              <a:rPr lang="en-US" b="0" i="0" dirty="0">
                <a:solidFill>
                  <a:srgbClr val="374151"/>
                </a:solidFill>
                <a:effectLst/>
                <a:latin typeface="Söhne"/>
              </a:rPr>
              <a:t>:</a:t>
            </a:r>
          </a:p>
          <a:p>
            <a:pPr algn="l">
              <a:buFont typeface="Arial" panose="020B0604020202020204" pitchFamily="34" charset="0"/>
              <a:buChar char="•"/>
            </a:pPr>
            <a:r>
              <a:rPr lang="en-US" b="0" i="0" dirty="0">
                <a:solidFill>
                  <a:srgbClr val="374151"/>
                </a:solidFill>
                <a:effectLst/>
                <a:latin typeface="Söhne"/>
              </a:rPr>
              <a:t>The CBC hypothesis suggests that consciousness is inherent in all cellular life and has been present since the origin of life.</a:t>
            </a:r>
          </a:p>
          <a:p>
            <a:pPr algn="l">
              <a:buFont typeface="Arial" panose="020B0604020202020204" pitchFamily="34" charset="0"/>
              <a:buChar char="•"/>
            </a:pPr>
            <a:r>
              <a:rPr lang="en-US" b="0" i="0" dirty="0">
                <a:solidFill>
                  <a:srgbClr val="374151"/>
                </a:solidFill>
                <a:effectLst/>
                <a:latin typeface="Söhne"/>
              </a:rPr>
              <a:t>Every organism interacts with its environment for survival, making sentience crucial. An organism without sentience would be an evolutionary dead-end.</a:t>
            </a:r>
          </a:p>
          <a:p>
            <a:pPr algn="l">
              <a:buFont typeface="Arial" panose="020B0604020202020204" pitchFamily="34" charset="0"/>
              <a:buChar char="•"/>
            </a:pPr>
            <a:r>
              <a:rPr lang="en-US" b="0" i="0" dirty="0">
                <a:solidFill>
                  <a:srgbClr val="374151"/>
                </a:solidFill>
                <a:effectLst/>
                <a:latin typeface="Söhne"/>
              </a:rPr>
              <a:t>Consciousness, according to this hypothesis, may be tied to the activity of certain cellular structures.</a:t>
            </a:r>
          </a:p>
          <a:p>
            <a:pPr algn="l">
              <a:buFont typeface="Arial" panose="020B0604020202020204" pitchFamily="34" charset="0"/>
              <a:buChar char="•"/>
            </a:pPr>
            <a:r>
              <a:rPr lang="en-US" b="0" i="0" dirty="0">
                <a:solidFill>
                  <a:srgbClr val="374151"/>
                </a:solidFill>
                <a:effectLst/>
                <a:latin typeface="Söhne"/>
              </a:rPr>
              <a:t>Key structures implicated include excitable membranes (present in both prokaryotic and eukaryotic cells), the dynamic cytoskeleton, and specific proteins.</a:t>
            </a:r>
          </a:p>
          <a:p>
            <a:pPr algn="l">
              <a:buFont typeface="Arial" panose="020B0604020202020204" pitchFamily="34" charset="0"/>
              <a:buChar char="•"/>
            </a:pPr>
            <a:r>
              <a:rPr lang="en-US" b="0" i="0" dirty="0">
                <a:solidFill>
                  <a:srgbClr val="374151"/>
                </a:solidFill>
                <a:effectLst/>
                <a:latin typeface="Söhne"/>
              </a:rPr>
              <a:t>For understanding consciousness in multicellular organisms, the researchers highlight the need to explore synaptic principles within eukaryotic cells and how adjacent cells interact via extracellular electric and electromagnetic fields.</a:t>
            </a:r>
          </a:p>
          <a:p>
            <a:pPr algn="l">
              <a:buFont typeface="Arial" panose="020B0604020202020204" pitchFamily="34" charset="0"/>
              <a:buChar char="•"/>
            </a:pPr>
            <a:r>
              <a:rPr lang="en-US" b="0" i="0" dirty="0">
                <a:solidFill>
                  <a:srgbClr val="374151"/>
                </a:solidFill>
                <a:effectLst/>
                <a:latin typeface="Söhne"/>
              </a:rPr>
              <a:t>Plant consciousness, in particular, may be tied to the electrical activity in areas known as the “transition zone” of the root apex, responsible for sensorimotor integration.</a:t>
            </a:r>
          </a:p>
          <a:p>
            <a:pPr algn="l"/>
            <a:r>
              <a:rPr lang="en-US" b="1" i="0" dirty="0">
                <a:solidFill>
                  <a:srgbClr val="374151"/>
                </a:solidFill>
                <a:effectLst/>
                <a:latin typeface="Söhne"/>
              </a:rPr>
              <a:t>4.1.2 Information Integration Theory (IIT)</a:t>
            </a:r>
            <a:r>
              <a:rPr lang="en-US" b="0" i="0" dirty="0">
                <a:solidFill>
                  <a:srgbClr val="374151"/>
                </a:solidFill>
                <a:effectLst/>
                <a:latin typeface="Söhne"/>
              </a:rPr>
              <a:t>:</a:t>
            </a:r>
          </a:p>
          <a:p>
            <a:pPr algn="l">
              <a:buFont typeface="Arial" panose="020B0604020202020204" pitchFamily="34" charset="0"/>
              <a:buChar char="•"/>
            </a:pPr>
            <a:r>
              <a:rPr lang="en-US" b="0" i="0" dirty="0">
                <a:solidFill>
                  <a:srgbClr val="374151"/>
                </a:solidFill>
                <a:effectLst/>
                <a:latin typeface="Söhne"/>
              </a:rPr>
              <a:t>IIT posits that consciousness relates to a system's ability to integrate information. This integration gives rise to sentience.</a:t>
            </a:r>
          </a:p>
          <a:p>
            <a:pPr algn="l">
              <a:buFont typeface="Arial" panose="020B0604020202020204" pitchFamily="34" charset="0"/>
              <a:buChar char="•"/>
            </a:pPr>
            <a:r>
              <a:rPr lang="en-US" b="0" i="0" dirty="0">
                <a:solidFill>
                  <a:srgbClr val="374151"/>
                </a:solidFill>
                <a:effectLst/>
                <a:latin typeface="Söhne"/>
              </a:rPr>
              <a:t>The quantity of consciousness can be measured using the Φ value, representing the amount of integrated information within a complex.</a:t>
            </a:r>
          </a:p>
          <a:p>
            <a:pPr algn="l">
              <a:buFont typeface="Arial" panose="020B0604020202020204" pitchFamily="34" charset="0"/>
              <a:buChar char="•"/>
            </a:pPr>
            <a:r>
              <a:rPr lang="en-US" b="0" i="0" dirty="0">
                <a:solidFill>
                  <a:srgbClr val="374151"/>
                </a:solidFill>
                <a:effectLst/>
                <a:latin typeface="Söhne"/>
              </a:rPr>
              <a:t>Consciousness, as per IIT, could arise from the information integration capabilities of the vascular system of plants.</a:t>
            </a:r>
          </a:p>
          <a:p>
            <a:pPr algn="l">
              <a:buFont typeface="Arial" panose="020B0604020202020204" pitchFamily="34" charset="0"/>
              <a:buChar char="•"/>
            </a:pPr>
            <a:r>
              <a:rPr lang="en-US" b="0" i="0" dirty="0">
                <a:solidFill>
                  <a:srgbClr val="374151"/>
                </a:solidFill>
                <a:effectLst/>
                <a:latin typeface="Söhne"/>
              </a:rPr>
              <a:t>The extension of IIT to study plant consciousness is called PLANT-IIT, which emphasizes the importance of the vascular system in understanding plant consciousness.</a:t>
            </a:r>
          </a:p>
          <a:p>
            <a:pPr algn="l">
              <a:buFont typeface="Arial" panose="020B0604020202020204" pitchFamily="34" charset="0"/>
              <a:buChar char="•"/>
            </a:pPr>
            <a:r>
              <a:rPr lang="en-US" b="0" i="0" dirty="0">
                <a:solidFill>
                  <a:srgbClr val="374151"/>
                </a:solidFill>
                <a:effectLst/>
                <a:latin typeface="Söhne"/>
              </a:rPr>
              <a:t>According to IIT, consciousness levels can vary among different plant species. The complexity of a plant's vascular system could determine its degree of sentience.</a:t>
            </a:r>
          </a:p>
          <a:p>
            <a:pPr algn="l">
              <a:buFont typeface="Arial" panose="020B0604020202020204" pitchFamily="34" charset="0"/>
              <a:buChar char="•"/>
            </a:pPr>
            <a:r>
              <a:rPr lang="en-US" b="0" i="0" dirty="0">
                <a:solidFill>
                  <a:srgbClr val="374151"/>
                </a:solidFill>
                <a:effectLst/>
                <a:latin typeface="Söhne"/>
              </a:rPr>
              <a:t>This approach is consistent with an evolutionary viewpoint of consciousness where different species have evolved varying levels of sentience according to their specific needs and environmental contexts.</a:t>
            </a:r>
          </a:p>
          <a:p>
            <a:endParaRPr lang="en-US" dirty="0"/>
          </a:p>
          <a:p>
            <a:endParaRPr lang="en-US" dirty="0"/>
          </a:p>
          <a:p>
            <a:pPr algn="l"/>
            <a:r>
              <a:rPr lang="en-US" b="1" i="0" dirty="0">
                <a:solidFill>
                  <a:srgbClr val="374151"/>
                </a:solidFill>
                <a:effectLst/>
                <a:latin typeface="Söhne"/>
              </a:rPr>
              <a:t>4.1.3 Quantum-based approaches</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Sentience is considered by some to be a state of matter, and reductionist theories suggest that consciousness might be explained at a quantum level.</a:t>
            </a:r>
          </a:p>
          <a:p>
            <a:pPr algn="l">
              <a:buFont typeface="Arial" panose="020B0604020202020204" pitchFamily="34" charset="0"/>
              <a:buChar char="•"/>
            </a:pPr>
            <a:r>
              <a:rPr lang="en-US" b="0" i="0" dirty="0">
                <a:solidFill>
                  <a:srgbClr val="374151"/>
                </a:solidFill>
                <a:effectLst/>
                <a:latin typeface="Söhne"/>
              </a:rPr>
              <a:t>Penrose proposed that consciousness is tied to quantum-mechanical properties of neural tissues.</a:t>
            </a:r>
          </a:p>
          <a:p>
            <a:pPr algn="l">
              <a:buFont typeface="Arial" panose="020B0604020202020204" pitchFamily="34" charset="0"/>
              <a:buChar char="•"/>
            </a:pPr>
            <a:r>
              <a:rPr lang="en-US" b="0" i="0" dirty="0">
                <a:solidFill>
                  <a:srgbClr val="374151"/>
                </a:solidFill>
                <a:effectLst/>
                <a:latin typeface="Söhne"/>
              </a:rPr>
              <a:t>The “orchestrated objective reduction” (</a:t>
            </a:r>
            <a:r>
              <a:rPr lang="en-US" b="0" i="0" dirty="0" err="1">
                <a:solidFill>
                  <a:srgbClr val="374151"/>
                </a:solidFill>
                <a:effectLst/>
                <a:latin typeface="Söhne"/>
              </a:rPr>
              <a:t>Orch</a:t>
            </a:r>
            <a:r>
              <a:rPr lang="en-US" b="0" i="0" dirty="0">
                <a:solidFill>
                  <a:srgbClr val="374151"/>
                </a:solidFill>
                <a:effectLst/>
                <a:latin typeface="Söhne"/>
              </a:rPr>
              <a:t> OR) model of consciousness by </a:t>
            </a:r>
            <a:r>
              <a:rPr lang="en-US" b="0" i="0" dirty="0" err="1">
                <a:solidFill>
                  <a:srgbClr val="374151"/>
                </a:solidFill>
                <a:effectLst/>
                <a:latin typeface="Söhne"/>
              </a:rPr>
              <a:t>Hameroff</a:t>
            </a:r>
            <a:r>
              <a:rPr lang="en-US" b="0" i="0" dirty="0">
                <a:solidFill>
                  <a:srgbClr val="374151"/>
                </a:solidFill>
                <a:effectLst/>
                <a:latin typeface="Söhne"/>
              </a:rPr>
              <a:t> and Penrose claims that sentience originates from quantum computations through the collapse of quantum superpositions.</a:t>
            </a:r>
          </a:p>
          <a:p>
            <a:pPr algn="l">
              <a:buFont typeface="Arial" panose="020B0604020202020204" pitchFamily="34" charset="0"/>
              <a:buChar char="•"/>
            </a:pPr>
            <a:r>
              <a:rPr lang="en-US" b="0" i="0" dirty="0" err="1">
                <a:solidFill>
                  <a:srgbClr val="374151"/>
                </a:solidFill>
                <a:effectLst/>
                <a:latin typeface="Söhne"/>
              </a:rPr>
              <a:t>Protoconsciousness</a:t>
            </a:r>
            <a:r>
              <a:rPr lang="en-US" b="0" i="0" dirty="0">
                <a:solidFill>
                  <a:srgbClr val="374151"/>
                </a:solidFill>
                <a:effectLst/>
                <a:latin typeface="Söhne"/>
              </a:rPr>
              <a:t> in animals is believed to emerge within neural microtubules that behave as biological quantum computers. When these microtubules' quantum superpositions collapse, it results in states of </a:t>
            </a:r>
            <a:r>
              <a:rPr lang="en-US" b="0" i="0" dirty="0" err="1">
                <a:solidFill>
                  <a:srgbClr val="374151"/>
                </a:solidFill>
                <a:effectLst/>
                <a:latin typeface="Söhne"/>
              </a:rPr>
              <a:t>protoconsciousness</a:t>
            </a:r>
            <a:r>
              <a:rPr lang="en-US" b="0" i="0" dirty="0">
                <a:solidFill>
                  <a:srgbClr val="374151"/>
                </a:solidFill>
                <a:effectLst/>
                <a:latin typeface="Söhne"/>
              </a:rPr>
              <a:t>.</a:t>
            </a:r>
          </a:p>
          <a:p>
            <a:pPr algn="l">
              <a:buFont typeface="Arial" panose="020B0604020202020204" pitchFamily="34" charset="0"/>
              <a:buChar char="•"/>
            </a:pPr>
            <a:r>
              <a:rPr lang="en-US" b="0" i="0" dirty="0">
                <a:solidFill>
                  <a:srgbClr val="374151"/>
                </a:solidFill>
                <a:effectLst/>
                <a:latin typeface="Söhne"/>
              </a:rPr>
              <a:t>Quantum coherence and quantum state reduction could potentially apply to plant consciousness. Under </a:t>
            </a:r>
            <a:r>
              <a:rPr lang="en-US" b="0" i="0" dirty="0" err="1">
                <a:solidFill>
                  <a:srgbClr val="374151"/>
                </a:solidFill>
                <a:effectLst/>
                <a:latin typeface="Söhne"/>
              </a:rPr>
              <a:t>Orch</a:t>
            </a:r>
            <a:r>
              <a:rPr lang="en-US" b="0" i="0" dirty="0">
                <a:solidFill>
                  <a:srgbClr val="374151"/>
                </a:solidFill>
                <a:effectLst/>
                <a:latin typeface="Söhne"/>
              </a:rPr>
              <a:t> OR theory, plant sentience might arise from quantum effects similar to those hypothesized in animals. Some evidence suggests that plants might have quantum phenomena linked to their vascular, </a:t>
            </a:r>
            <a:r>
              <a:rPr lang="en-US" b="0" i="0" dirty="0" err="1">
                <a:solidFill>
                  <a:srgbClr val="374151"/>
                </a:solidFill>
                <a:effectLst/>
                <a:latin typeface="Söhne"/>
              </a:rPr>
              <a:t>phyto</a:t>
            </a:r>
            <a:r>
              <a:rPr lang="en-US" b="0" i="0" dirty="0">
                <a:solidFill>
                  <a:srgbClr val="374151"/>
                </a:solidFill>
                <a:effectLst/>
                <a:latin typeface="Söhne"/>
              </a:rPr>
              <a:t>-neural activities.</a:t>
            </a:r>
          </a:p>
          <a:p>
            <a:pPr algn="l"/>
            <a:r>
              <a:rPr lang="en-US" b="1" i="0" dirty="0">
                <a:solidFill>
                  <a:srgbClr val="374151"/>
                </a:solidFill>
                <a:effectLst/>
                <a:latin typeface="Söhne"/>
              </a:rPr>
              <a:t>4.2 Non-reductive approaches</a:t>
            </a:r>
            <a:endParaRPr lang="en-US" b="0" i="0" dirty="0">
              <a:solidFill>
                <a:srgbClr val="374151"/>
              </a:solidFill>
              <a:effectLst/>
              <a:latin typeface="Söhne"/>
            </a:endParaRPr>
          </a:p>
          <a:p>
            <a:pPr algn="l"/>
            <a:r>
              <a:rPr lang="en-US" b="1" i="0" dirty="0">
                <a:solidFill>
                  <a:srgbClr val="374151"/>
                </a:solidFill>
                <a:effectLst/>
                <a:latin typeface="Söhne"/>
              </a:rPr>
              <a:t>4.2.1 Free-energy principle and predictive processing</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The free energy principle (FEP) and predictive processing (PP) are often discussed together, including in the context of plant predictive processing (PPP).</a:t>
            </a:r>
          </a:p>
          <a:p>
            <a:pPr algn="l">
              <a:buFont typeface="Arial" panose="020B0604020202020204" pitchFamily="34" charset="0"/>
              <a:buChar char="•"/>
            </a:pPr>
            <a:r>
              <a:rPr lang="en-US" b="0" i="0" dirty="0">
                <a:solidFill>
                  <a:srgbClr val="374151"/>
                </a:solidFill>
                <a:effectLst/>
                <a:latin typeface="Söhne"/>
              </a:rPr>
              <a:t>FEP posits that self-organizing systems must minimize free energy to survive. Free energy represents the discrepancy between expected and received sensory inputs. Systems should thus minimize surprise to avoid disintegration.</a:t>
            </a:r>
          </a:p>
          <a:p>
            <a:pPr algn="l">
              <a:buFont typeface="Arial" panose="020B0604020202020204" pitchFamily="34" charset="0"/>
              <a:buChar char="•"/>
            </a:pPr>
            <a:r>
              <a:rPr lang="en-US" b="0" i="0" dirty="0">
                <a:solidFill>
                  <a:srgbClr val="374151"/>
                </a:solidFill>
                <a:effectLst/>
                <a:latin typeface="Söhne"/>
              </a:rPr>
              <a:t>PP interprets the process of minimizing free energy as minimizing prediction error. Cognitive systems aim to reduce prediction errors by using a generative model to make predictions about the causes of sensory input.</a:t>
            </a:r>
          </a:p>
          <a:p>
            <a:pPr algn="l">
              <a:buFont typeface="Arial" panose="020B0604020202020204" pitchFamily="34" charset="0"/>
              <a:buChar char="•"/>
            </a:pPr>
            <a:r>
              <a:rPr lang="en-US" b="0" i="0" dirty="0">
                <a:solidFill>
                  <a:srgbClr val="374151"/>
                </a:solidFill>
                <a:effectLst/>
                <a:latin typeface="Söhne"/>
              </a:rPr>
              <a:t>PP implies that instead of interpreting the environment from sensory input, organisms estimate the likelihood of an environmental event causing a certain stimulus.</a:t>
            </a:r>
          </a:p>
          <a:p>
            <a:pPr algn="l">
              <a:buFont typeface="Arial" panose="020B0604020202020204" pitchFamily="34" charset="0"/>
              <a:buChar char="•"/>
            </a:pPr>
            <a:r>
              <a:rPr lang="en-US" b="0" i="0" dirty="0">
                <a:solidFill>
                  <a:srgbClr val="374151"/>
                </a:solidFill>
                <a:effectLst/>
                <a:latin typeface="Söhne"/>
              </a:rPr>
              <a:t>Calvo and Friston applied PP to plant behavior, suggesting plants might have a similar hierarchical and lateral informational processing method.</a:t>
            </a:r>
          </a:p>
          <a:p>
            <a:pPr algn="l">
              <a:buFont typeface="Arial" panose="020B0604020202020204" pitchFamily="34" charset="0"/>
              <a:buChar char="•"/>
            </a:pPr>
            <a:r>
              <a:rPr lang="en-US" b="0" i="0" dirty="0">
                <a:solidFill>
                  <a:srgbClr val="374151"/>
                </a:solidFill>
                <a:effectLst/>
                <a:latin typeface="Söhne"/>
              </a:rPr>
              <a:t>Some researchers link PP to consciousness. They believe conscious experience is the result of perceptual inferences about world states causing sensations. Thus, understanding plant consciousness might mean grasping how plants probabilistically interpret their environment.</a:t>
            </a:r>
          </a:p>
          <a:p>
            <a:pPr algn="l">
              <a:buFont typeface="Arial" panose="020B0604020202020204" pitchFamily="34" charset="0"/>
              <a:buChar char="•"/>
            </a:pPr>
            <a:r>
              <a:rPr lang="en-US" b="0" i="0" dirty="0">
                <a:solidFill>
                  <a:srgbClr val="374151"/>
                </a:solidFill>
                <a:effectLst/>
                <a:latin typeface="Söhne"/>
              </a:rPr>
              <a:t>Some theories propose that consciousness emerges from the interaction between an organism and its environment. Understanding plant sentience in this view would require combining PP with an ecological approach that examines both plant predictions and behaviors.</a:t>
            </a:r>
          </a:p>
          <a:p>
            <a:br>
              <a:rPr lang="en-US" dirty="0"/>
            </a:b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19</a:t>
            </a:fld>
            <a:endParaRPr lang="en-US"/>
          </a:p>
        </p:txBody>
      </p:sp>
    </p:spTree>
    <p:extLst>
      <p:ext uri="{BB962C8B-B14F-4D97-AF65-F5344CB8AC3E}">
        <p14:creationId xmlns:p14="http://schemas.microsoft.com/office/powerpoint/2010/main" val="3587790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2</a:t>
            </a:fld>
            <a:endParaRPr lang="en-US"/>
          </a:p>
        </p:txBody>
      </p:sp>
    </p:spTree>
    <p:extLst>
      <p:ext uri="{BB962C8B-B14F-4D97-AF65-F5344CB8AC3E}">
        <p14:creationId xmlns:p14="http://schemas.microsoft.com/office/powerpoint/2010/main" val="3450545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374151"/>
                </a:solidFill>
                <a:effectLst/>
                <a:latin typeface="Söhne"/>
              </a:rPr>
              <a:t>Introduction</a:t>
            </a:r>
            <a:r>
              <a:rPr lang="en-US" b="0" i="0" dirty="0">
                <a:solidFill>
                  <a:srgbClr val="374151"/>
                </a:solidFill>
                <a:effectLst/>
                <a:latin typeface="Söhne"/>
              </a:rPr>
              <a:t>:</a:t>
            </a:r>
          </a:p>
          <a:p>
            <a:pPr marL="742950" lvl="1" indent="-285750" algn="l">
              <a:buFont typeface="Arial" panose="020B0604020202020204" pitchFamily="34" charset="0"/>
              <a:buChar char="•"/>
            </a:pPr>
            <a:r>
              <a:rPr lang="en-US" b="0" i="0" dirty="0">
                <a:solidFill>
                  <a:srgbClr val="374151"/>
                </a:solidFill>
                <a:effectLst/>
                <a:latin typeface="Söhne"/>
              </a:rPr>
              <a:t>The evolution of cognition and consciousness isn't exclusive to humans or even vertebrates but extends across the tree of life, including the 96 phyla. This review specifically centers on vascular plants but suggests that its principles may be applicable to other organisms as well.</a:t>
            </a:r>
          </a:p>
          <a:p>
            <a:pPr algn="l">
              <a:buFont typeface="Arial" panose="020B0604020202020204" pitchFamily="34" charset="0"/>
              <a:buChar char="•"/>
            </a:pPr>
            <a:r>
              <a:rPr lang="en-US" b="1" i="0" dirty="0">
                <a:solidFill>
                  <a:srgbClr val="374151"/>
                </a:solidFill>
                <a:effectLst/>
                <a:latin typeface="Söhne"/>
              </a:rPr>
              <a:t>Cognition and Locomotion</a:t>
            </a:r>
            <a:r>
              <a:rPr lang="en-US" b="0" i="0" dirty="0">
                <a:solidFill>
                  <a:srgbClr val="374151"/>
                </a:solidFill>
                <a:effectLst/>
                <a:latin typeface="Söhne"/>
              </a:rPr>
              <a:t>:</a:t>
            </a:r>
          </a:p>
          <a:p>
            <a:pPr marL="742950" lvl="1" indent="-285750" algn="l">
              <a:buFont typeface="Arial" panose="020B0604020202020204" pitchFamily="34" charset="0"/>
              <a:buChar char="•"/>
            </a:pPr>
            <a:r>
              <a:rPr lang="en-US" b="0" i="0" dirty="0">
                <a:solidFill>
                  <a:srgbClr val="374151"/>
                </a:solidFill>
                <a:effectLst/>
                <a:latin typeface="Söhne"/>
              </a:rPr>
              <a:t>Traditionally, cognition and consciousness were assumed to be limited to moving animals. However, this is a flawed perspective. The evolutionary split between animals and plants began at the single-cell stage, where primordial animal cells adopted locomotion and plants became photosynthetic, leading to their stationary lifestyle.</a:t>
            </a:r>
          </a:p>
          <a:p>
            <a:pPr marL="742950" lvl="1" indent="-285750" algn="l">
              <a:buFont typeface="Arial" panose="020B0604020202020204" pitchFamily="34" charset="0"/>
              <a:buChar char="•"/>
            </a:pPr>
            <a:r>
              <a:rPr lang="en-US" b="0" i="0" dirty="0">
                <a:solidFill>
                  <a:srgbClr val="374151"/>
                </a:solidFill>
                <a:effectLst/>
                <a:latin typeface="Söhne"/>
              </a:rPr>
              <a:t>Locomotion is merely one form of movement. Plants, though stationary, do "move" in different ways, relying on growth patterns and turgor-based cellular changes. This allows them to adaptively respond to environmental changes.</a:t>
            </a:r>
          </a:p>
          <a:p>
            <a:pPr algn="l">
              <a:buFont typeface="Arial" panose="020B0604020202020204" pitchFamily="34" charset="0"/>
              <a:buChar char="•"/>
            </a:pPr>
            <a:r>
              <a:rPr lang="en-US" b="1" i="0" dirty="0">
                <a:solidFill>
                  <a:srgbClr val="374151"/>
                </a:solidFill>
                <a:effectLst/>
                <a:latin typeface="Söhne"/>
              </a:rPr>
              <a:t>Plant Behaviors and Intelligence</a:t>
            </a:r>
            <a:r>
              <a:rPr lang="en-US" b="0" i="0" dirty="0">
                <a:solidFill>
                  <a:srgbClr val="374151"/>
                </a:solidFill>
                <a:effectLst/>
                <a:latin typeface="Söhne"/>
              </a:rPr>
              <a:t>:</a:t>
            </a:r>
          </a:p>
          <a:p>
            <a:pPr marL="742950" lvl="1" indent="-285750" algn="l">
              <a:buFont typeface="Arial" panose="020B0604020202020204" pitchFamily="34" charset="0"/>
              <a:buChar char="•"/>
            </a:pPr>
            <a:r>
              <a:rPr lang="en-US" b="0" i="0" dirty="0">
                <a:solidFill>
                  <a:srgbClr val="374151"/>
                </a:solidFill>
                <a:effectLst/>
                <a:latin typeface="Söhne"/>
              </a:rPr>
              <a:t>Recent research challenges human-centric views, suggesting that behaviors such as light foraging and decision-making, previously thought exclusive to animals, are also present in plants. This is made possible due to phenotypic plasticity. Consequently, numerous studies and scholars argue for recognizing plants as intelligent or cognitive beings.</a:t>
            </a:r>
          </a:p>
          <a:p>
            <a:pPr algn="l">
              <a:buFont typeface="Arial" panose="020B0604020202020204" pitchFamily="34" charset="0"/>
              <a:buChar char="•"/>
            </a:pPr>
            <a:r>
              <a:rPr lang="en-US" b="1" i="0" dirty="0">
                <a:solidFill>
                  <a:srgbClr val="374151"/>
                </a:solidFill>
                <a:effectLst/>
                <a:latin typeface="Söhne"/>
              </a:rPr>
              <a:t>Debate on Plant Consciousness</a:t>
            </a:r>
            <a:r>
              <a:rPr lang="en-US" b="0" i="0" dirty="0">
                <a:solidFill>
                  <a:srgbClr val="374151"/>
                </a:solidFill>
                <a:effectLst/>
                <a:latin typeface="Söhne"/>
              </a:rPr>
              <a:t>:</a:t>
            </a:r>
          </a:p>
          <a:p>
            <a:pPr marL="742950" lvl="1" indent="-285750" algn="l">
              <a:buFont typeface="Arial" panose="020B0604020202020204" pitchFamily="34" charset="0"/>
              <a:buChar char="•"/>
            </a:pPr>
            <a:r>
              <a:rPr lang="en-US" b="0" i="0" dirty="0">
                <a:solidFill>
                  <a:srgbClr val="374151"/>
                </a:solidFill>
                <a:effectLst/>
                <a:latin typeface="Söhne"/>
              </a:rPr>
              <a:t>A prominent discussion is if plants, besides being cognitive, are also sentient or conscious. Consciousness here refers to the presence of some form of subjective experience, such as feelings or awareness of events. The article doesn't assertively argue for plant consciousness but promotes an informed debate on the possibility, stating that consciousness shouldn't be an attribute exclusive to animals.</a:t>
            </a:r>
          </a:p>
          <a:p>
            <a:pPr marL="742950" lvl="1" indent="-285750" algn="l">
              <a:buFont typeface="Arial" panose="020B0604020202020204" pitchFamily="34" charset="0"/>
              <a:buChar char="•"/>
            </a:pPr>
            <a:endParaRPr lang="en-US" b="0" i="0" dirty="0">
              <a:solidFill>
                <a:srgbClr val="374151"/>
              </a:solidFill>
              <a:effectLst/>
              <a:latin typeface="Söhne"/>
            </a:endParaRPr>
          </a:p>
          <a:p>
            <a:pPr marL="742950" lvl="1" indent="-285750" algn="l">
              <a:buFont typeface="Arial" panose="020B0604020202020204" pitchFamily="34" charset="0"/>
              <a:buChar char="•"/>
            </a:pPr>
            <a:endParaRPr lang="en-US" b="0" i="0" dirty="0">
              <a:solidFill>
                <a:srgbClr val="374151"/>
              </a:solidFill>
              <a:effectLst/>
              <a:latin typeface="Söhne"/>
            </a:endParaRPr>
          </a:p>
          <a:p>
            <a:pPr marL="457200" lvl="1" indent="0" algn="l">
              <a:buFont typeface="Arial" panose="020B0604020202020204" pitchFamily="34" charset="0"/>
              <a:buNone/>
            </a:pPr>
            <a:r>
              <a:rPr lang="en-US" b="0" i="0" dirty="0">
                <a:solidFill>
                  <a:srgbClr val="000000"/>
                </a:solidFill>
                <a:effectLst/>
                <a:latin typeface="Söhne"/>
              </a:rPr>
              <a:t>The article first examines empirical data about plant cognition. It then delves into Plant Neurobiology, suggesting that understanding sensorimotor integration in plants can give insights into their experience. Next, the article explores five significant theories of consciousness that don't rely on animal-centric views. The overarching challenge is understanding if principles from psychology and evolutionary study of cognition and consciousness can be generalized across plants and animals, respecting their unique attributes.</a:t>
            </a:r>
          </a:p>
          <a:p>
            <a:pPr algn="l"/>
            <a:br>
              <a:rPr lang="en-US" b="0" i="0" dirty="0">
                <a:solidFill>
                  <a:srgbClr val="000000"/>
                </a:solidFill>
                <a:effectLst/>
                <a:latin typeface="Söhne"/>
              </a:rPr>
            </a:br>
            <a:r>
              <a:rPr lang="en-US" b="1" i="0" dirty="0">
                <a:solidFill>
                  <a:srgbClr val="374151"/>
                </a:solidFill>
                <a:effectLst/>
                <a:latin typeface="Söhne"/>
              </a:rPr>
              <a:t>2 PLANT COGNITION</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The exploration of plant consciousness begins with observing cognitive capacities in plants.</a:t>
            </a:r>
          </a:p>
          <a:p>
            <a:pPr algn="l">
              <a:buFont typeface="Arial" panose="020B0604020202020204" pitchFamily="34" charset="0"/>
              <a:buChar char="•"/>
            </a:pPr>
            <a:r>
              <a:rPr lang="en-US" b="0" i="0" dirty="0">
                <a:solidFill>
                  <a:srgbClr val="374151"/>
                </a:solidFill>
                <a:effectLst/>
                <a:latin typeface="Söhne"/>
              </a:rPr>
              <a:t>Cognition in plants involves behaviors leading to enhanced chances of survival.</a:t>
            </a:r>
          </a:p>
          <a:p>
            <a:pPr algn="l">
              <a:buFont typeface="Arial" panose="020B0604020202020204" pitchFamily="34" charset="0"/>
              <a:buChar char="•"/>
            </a:pPr>
            <a:r>
              <a:rPr lang="en-US" b="0" i="0" dirty="0">
                <a:solidFill>
                  <a:srgbClr val="374151"/>
                </a:solidFill>
                <a:effectLst/>
                <a:latin typeface="Söhne"/>
              </a:rPr>
              <a:t>Not all plant behaviors are cognitive; only those that are adaptive, flexible, anticipatory, and goal-oriented.</a:t>
            </a:r>
          </a:p>
          <a:p>
            <a:pPr algn="l">
              <a:buFont typeface="Arial" panose="020B0604020202020204" pitchFamily="34" charset="0"/>
              <a:buChar char="•"/>
            </a:pPr>
            <a:r>
              <a:rPr lang="en-US" b="0" i="0" dirty="0">
                <a:solidFill>
                  <a:srgbClr val="374151"/>
                </a:solidFill>
                <a:effectLst/>
                <a:latin typeface="Söhne"/>
              </a:rPr>
              <a:t>Techniques like time-lapse photography and electrophysiological techniques help in studying plant behavior.</a:t>
            </a:r>
          </a:p>
          <a:p>
            <a:pPr algn="l">
              <a:buFont typeface="Arial" panose="020B0604020202020204" pitchFamily="34" charset="0"/>
              <a:buChar char="•"/>
            </a:pPr>
            <a:r>
              <a:rPr lang="en-US" b="0" i="0" dirty="0">
                <a:solidFill>
                  <a:srgbClr val="374151"/>
                </a:solidFill>
                <a:effectLst/>
                <a:latin typeface="Söhne"/>
              </a:rPr>
              <a:t>Plants have the capacity to adapt beyond just reacting to immediate stimuli.</a:t>
            </a:r>
          </a:p>
          <a:p>
            <a:pPr algn="l"/>
            <a:r>
              <a:rPr lang="en-US" b="1" i="0" dirty="0">
                <a:solidFill>
                  <a:srgbClr val="374151"/>
                </a:solidFill>
                <a:effectLst/>
                <a:latin typeface="Söhne"/>
              </a:rPr>
              <a:t>2.1 Communication</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Plants communicate both internally and with other plants via biogenic volatile organic compounds (VOCs).</a:t>
            </a:r>
          </a:p>
          <a:p>
            <a:pPr algn="l">
              <a:buFont typeface="Arial" panose="020B0604020202020204" pitchFamily="34" charset="0"/>
              <a:buChar char="•"/>
            </a:pPr>
            <a:r>
              <a:rPr lang="en-US" b="0" i="0" dirty="0">
                <a:solidFill>
                  <a:srgbClr val="374151"/>
                </a:solidFill>
                <a:effectLst/>
                <a:latin typeface="Söhne"/>
              </a:rPr>
              <a:t>VOCs have a variety of functions, including warning of herbivore attack, defense mechanisms, and assisting in finding hosts.</a:t>
            </a:r>
          </a:p>
          <a:p>
            <a:pPr algn="l">
              <a:buFont typeface="Arial" panose="020B0604020202020204" pitchFamily="34" charset="0"/>
              <a:buChar char="•"/>
            </a:pPr>
            <a:r>
              <a:rPr lang="en-US" b="0" i="0" dirty="0">
                <a:solidFill>
                  <a:srgbClr val="374151"/>
                </a:solidFill>
                <a:effectLst/>
                <a:latin typeface="Söhne"/>
              </a:rPr>
              <a:t>Another example is the ability of plants to sense sound vibrations and respond. The model plant, Arabidopsis thaliana, uses trichomes (hair-like structures) to detect vibrations made by caterpillars and produces toxins in response.</a:t>
            </a:r>
          </a:p>
          <a:p>
            <a:pPr algn="l">
              <a:buFont typeface="Arial" panose="020B0604020202020204" pitchFamily="34" charset="0"/>
              <a:buChar char="•"/>
            </a:pPr>
            <a:r>
              <a:rPr lang="en-US" b="0" i="0" dirty="0">
                <a:solidFill>
                  <a:srgbClr val="374151"/>
                </a:solidFill>
                <a:effectLst/>
                <a:latin typeface="Söhne"/>
              </a:rPr>
              <a:t>Underground communication takes place due to the interaction of plant roots with mycorrhizal fungi, leading to adaptive changes in the plants.</a:t>
            </a:r>
          </a:p>
          <a:p>
            <a:pPr algn="l">
              <a:buFont typeface="Arial" panose="020B0604020202020204" pitchFamily="34" charset="0"/>
              <a:buChar char="•"/>
            </a:pPr>
            <a:r>
              <a:rPr lang="en-US" b="0" i="0" dirty="0">
                <a:solidFill>
                  <a:srgbClr val="374151"/>
                </a:solidFill>
                <a:effectLst/>
                <a:latin typeface="Söhne"/>
              </a:rPr>
              <a:t>Plants can also control insect behavior through chemical compounds.</a:t>
            </a:r>
          </a:p>
          <a:p>
            <a:pPr algn="l"/>
            <a:r>
              <a:rPr lang="en-US" b="1" i="0" dirty="0">
                <a:solidFill>
                  <a:srgbClr val="374151"/>
                </a:solidFill>
                <a:effectLst/>
                <a:latin typeface="Söhne"/>
              </a:rPr>
              <a:t>2.2 Kin recognition</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Plants have the ability to recognize and discriminate kin from non-kin.</a:t>
            </a:r>
          </a:p>
          <a:p>
            <a:pPr algn="l">
              <a:buFont typeface="Arial" panose="020B0604020202020204" pitchFamily="34" charset="0"/>
              <a:buChar char="•"/>
            </a:pPr>
            <a:r>
              <a:rPr lang="en-US" b="0" i="0" dirty="0">
                <a:solidFill>
                  <a:srgbClr val="374151"/>
                </a:solidFill>
                <a:effectLst/>
                <a:latin typeface="Söhne"/>
              </a:rPr>
              <a:t>Root interaction and chemical exudates act as cues for kin recognition in some plants.</a:t>
            </a:r>
          </a:p>
          <a:p>
            <a:pPr algn="l">
              <a:buFont typeface="Arial" panose="020B0604020202020204" pitchFamily="34" charset="0"/>
              <a:buChar char="•"/>
            </a:pPr>
            <a:r>
              <a:rPr lang="en-US" b="0" i="0" dirty="0">
                <a:solidFill>
                  <a:srgbClr val="374151"/>
                </a:solidFill>
                <a:effectLst/>
                <a:latin typeface="Söhne"/>
              </a:rPr>
              <a:t>Photoreceptors also play a role in kin recognition, and certain plants demonstrate more cooperative behavior when interacting with kin members compared to non-kin.</a:t>
            </a:r>
          </a:p>
          <a:p>
            <a:pPr algn="l"/>
            <a:br>
              <a:rPr lang="en-US" dirty="0"/>
            </a:br>
            <a:r>
              <a:rPr lang="en-US" b="1" i="0" dirty="0">
                <a:solidFill>
                  <a:srgbClr val="374151"/>
                </a:solidFill>
                <a:effectLst/>
                <a:latin typeface="Söhne"/>
              </a:rPr>
              <a:t>2.3 Decision-making</a:t>
            </a:r>
            <a:br>
              <a:rPr lang="en-US" b="0" i="0" dirty="0">
                <a:solidFill>
                  <a:srgbClr val="374151"/>
                </a:solidFill>
                <a:effectLst/>
                <a:latin typeface="Söhne"/>
              </a:rPr>
            </a:br>
            <a:r>
              <a:rPr lang="en-US" b="0" i="0" dirty="0">
                <a:solidFill>
                  <a:srgbClr val="374151"/>
                </a:solidFill>
                <a:effectLst/>
                <a:latin typeface="Söhne"/>
              </a:rPr>
              <a:t>Traditional views considered plant behavior as purely reactive. Recent evidence disputes this, showing that plants exhibit decision-making based on their environments. They must decide optimal directions and rates of growth and prioritize resources. For instance, the parasitic vine </a:t>
            </a:r>
            <a:r>
              <a:rPr lang="en-US" b="0" i="0" dirty="0" err="1">
                <a:solidFill>
                  <a:srgbClr val="374151"/>
                </a:solidFill>
                <a:effectLst/>
                <a:latin typeface="Söhne"/>
              </a:rPr>
              <a:t>Cuscuta</a:t>
            </a:r>
            <a:r>
              <a:rPr lang="en-US" b="0" i="0" dirty="0">
                <a:solidFill>
                  <a:srgbClr val="374151"/>
                </a:solidFill>
                <a:effectLst/>
                <a:latin typeface="Söhne"/>
              </a:rPr>
              <a:t> displays a preference for tomato plants over wheat due to the nutritive value, indicating decision-making. Roots also make decisions, adapting growth in response to saline conditions. Research reveals that plants make complex decisions based on different parameters to enhance their survival chances.</a:t>
            </a:r>
          </a:p>
          <a:p>
            <a:pPr algn="l"/>
            <a:r>
              <a:rPr lang="en-US" b="1" i="0" dirty="0">
                <a:solidFill>
                  <a:srgbClr val="374151"/>
                </a:solidFill>
                <a:effectLst/>
                <a:latin typeface="Söhne"/>
              </a:rPr>
              <a:t>2.4 Anticipatory behavior</a:t>
            </a:r>
            <a:br>
              <a:rPr lang="en-US" b="0" i="0" dirty="0">
                <a:solidFill>
                  <a:srgbClr val="374151"/>
                </a:solidFill>
                <a:effectLst/>
                <a:latin typeface="Söhne"/>
              </a:rPr>
            </a:br>
            <a:r>
              <a:rPr lang="en-US" b="0" i="0" dirty="0">
                <a:solidFill>
                  <a:srgbClr val="374151"/>
                </a:solidFill>
                <a:effectLst/>
                <a:latin typeface="Söhne"/>
              </a:rPr>
              <a:t>Anticipatory behavior in plants helps them prepare for future conditions. Examples include the Lavatera </a:t>
            </a:r>
            <a:r>
              <a:rPr lang="en-US" b="0" i="0" dirty="0" err="1">
                <a:solidFill>
                  <a:srgbClr val="374151"/>
                </a:solidFill>
                <a:effectLst/>
                <a:latin typeface="Söhne"/>
              </a:rPr>
              <a:t>cretica</a:t>
            </a:r>
            <a:r>
              <a:rPr lang="en-US" b="0" i="0" dirty="0">
                <a:solidFill>
                  <a:srgbClr val="374151"/>
                </a:solidFill>
                <a:effectLst/>
                <a:latin typeface="Söhne"/>
              </a:rPr>
              <a:t>, whose leaves reorient at night to anticipate sunrise, and roots of certain plants, which adjust growth based on predicted nutrient availability. Plants are described as "anticipatory engines," consistently monitoring their surroundings to make predictions and adapt for upcoming environmental changes.</a:t>
            </a:r>
          </a:p>
          <a:p>
            <a:pPr algn="l"/>
            <a:r>
              <a:rPr lang="en-US" b="1" i="0" dirty="0">
                <a:solidFill>
                  <a:srgbClr val="374151"/>
                </a:solidFill>
                <a:effectLst/>
                <a:latin typeface="Söhne"/>
              </a:rPr>
              <a:t>2.5 Learning and memory</a:t>
            </a:r>
            <a:br>
              <a:rPr lang="en-US" b="0" i="0" dirty="0">
                <a:solidFill>
                  <a:srgbClr val="374151"/>
                </a:solidFill>
                <a:effectLst/>
                <a:latin typeface="Söhne"/>
              </a:rPr>
            </a:br>
            <a:r>
              <a:rPr lang="en-US" b="0" i="0" dirty="0">
                <a:solidFill>
                  <a:srgbClr val="374151"/>
                </a:solidFill>
                <a:effectLst/>
                <a:latin typeface="Söhne"/>
              </a:rPr>
              <a:t>Research on plant learning and memory has been ongoing since the 19th Century. For example, the Mimosa </a:t>
            </a:r>
            <a:r>
              <a:rPr lang="en-US" b="0" i="0" dirty="0" err="1">
                <a:solidFill>
                  <a:srgbClr val="374151"/>
                </a:solidFill>
                <a:effectLst/>
                <a:latin typeface="Söhne"/>
              </a:rPr>
              <a:t>pudica</a:t>
            </a:r>
            <a:r>
              <a:rPr lang="en-US" b="0" i="0" dirty="0">
                <a:solidFill>
                  <a:srgbClr val="374151"/>
                </a:solidFill>
                <a:effectLst/>
                <a:latin typeface="Söhne"/>
              </a:rPr>
              <a:t> plant displays habituation, where repeated stimuli result in decreased response. This behavior can last up to 28 days, suggesting long-term memory. Studies have also explored more complex forms of learning, such as classical conditioning. Evidence indicates that plants can learn from past experiences to adjust behavior and phenotype for better survival. However, the field of plant learning and memory is still emerging, with mixed results and a need for more consistent, ecologically relevant research.</a:t>
            </a:r>
          </a:p>
          <a:p>
            <a:pPr algn="l"/>
            <a:br>
              <a:rPr lang="en-US" dirty="0"/>
            </a:br>
            <a:r>
              <a:rPr lang="en-US" b="1" i="0" dirty="0">
                <a:solidFill>
                  <a:srgbClr val="374151"/>
                </a:solidFill>
                <a:effectLst/>
                <a:latin typeface="Söhne"/>
              </a:rPr>
              <a:t>2.6 Foraging and competition</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Plants have the capacity to integrate information from different sources, which helps them develop strategies for nutrient foraging.</a:t>
            </a:r>
          </a:p>
          <a:p>
            <a:pPr algn="l">
              <a:buFont typeface="Arial" panose="020B0604020202020204" pitchFamily="34" charset="0"/>
              <a:buChar char="•"/>
            </a:pPr>
            <a:r>
              <a:rPr lang="en-US" b="0" i="0" dirty="0">
                <a:solidFill>
                  <a:srgbClr val="374151"/>
                </a:solidFill>
                <a:effectLst/>
                <a:latin typeface="Söhne"/>
              </a:rPr>
              <a:t>Clones of Fragaria </a:t>
            </a:r>
            <a:r>
              <a:rPr lang="en-US" b="0" i="0" dirty="0" err="1">
                <a:solidFill>
                  <a:srgbClr val="374151"/>
                </a:solidFill>
                <a:effectLst/>
                <a:latin typeface="Söhne"/>
              </a:rPr>
              <a:t>vesca</a:t>
            </a:r>
            <a:r>
              <a:rPr lang="en-US" b="0" i="0" dirty="0">
                <a:solidFill>
                  <a:srgbClr val="374151"/>
                </a:solidFill>
                <a:effectLst/>
                <a:latin typeface="Söhne"/>
              </a:rPr>
              <a:t> use previous experiences to anticipate the presence of nutrients in new environments.</a:t>
            </a:r>
          </a:p>
          <a:p>
            <a:pPr algn="l">
              <a:buFont typeface="Arial" panose="020B0604020202020204" pitchFamily="34" charset="0"/>
              <a:buChar char="•"/>
            </a:pPr>
            <a:r>
              <a:rPr lang="en-US" b="0" i="0" dirty="0">
                <a:solidFill>
                  <a:srgbClr val="374151"/>
                </a:solidFill>
                <a:effectLst/>
                <a:latin typeface="Söhne"/>
              </a:rPr>
              <a:t>Foraging is influenced by competition. In different conditions, plants adjust their root growth and other strategies based on the presence or absence of competitors and resource allocation.</a:t>
            </a:r>
          </a:p>
          <a:p>
            <a:pPr algn="l">
              <a:buFont typeface="Arial" panose="020B0604020202020204" pitchFamily="34" charset="0"/>
              <a:buChar char="•"/>
            </a:pPr>
            <a:r>
              <a:rPr lang="en-US" b="0" i="0" dirty="0">
                <a:solidFill>
                  <a:srgbClr val="374151"/>
                </a:solidFill>
                <a:effectLst/>
                <a:latin typeface="Söhne"/>
              </a:rPr>
              <a:t>Studies have shown that plants gather information from competitors to make decisions about foraging.</a:t>
            </a:r>
          </a:p>
          <a:p>
            <a:pPr algn="l">
              <a:buFont typeface="Arial" panose="020B0604020202020204" pitchFamily="34" charset="0"/>
              <a:buChar char="•"/>
            </a:pPr>
            <a:r>
              <a:rPr lang="en-US" b="0" i="0" dirty="0">
                <a:solidFill>
                  <a:srgbClr val="374151"/>
                </a:solidFill>
                <a:effectLst/>
                <a:latin typeface="Söhne"/>
              </a:rPr>
              <a:t>Game theoretical models, originally designed for predicting strategic interactions in competitive games, have been applied to predict behaviors of plants competing for soil resources.</a:t>
            </a:r>
          </a:p>
          <a:p>
            <a:pPr algn="l"/>
            <a:r>
              <a:rPr lang="en-US" b="1" i="0" dirty="0">
                <a:solidFill>
                  <a:srgbClr val="374151"/>
                </a:solidFill>
                <a:effectLst/>
                <a:latin typeface="Söhne"/>
              </a:rPr>
              <a:t>2.7 Risk sensitivity</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Animals show sensitivity to variability in nutrients, affecting their risk behavior. Plants, specifically P. sativum in experiments, showed similar risk sensitivity in root growth based on nutrient availability.</a:t>
            </a:r>
          </a:p>
          <a:p>
            <a:pPr algn="l">
              <a:buFont typeface="Arial" panose="020B0604020202020204" pitchFamily="34" charset="0"/>
              <a:buChar char="•"/>
            </a:pPr>
            <a:r>
              <a:rPr lang="en-US" b="0" i="0" dirty="0">
                <a:solidFill>
                  <a:srgbClr val="374151"/>
                </a:solidFill>
                <a:effectLst/>
                <a:latin typeface="Söhne"/>
              </a:rPr>
              <a:t>Based on experiments, plants seem to make decisions that maximize their fitness, suggesting that decision-making theories for animals might be applicable to plants.</a:t>
            </a:r>
          </a:p>
          <a:p>
            <a:pPr algn="l"/>
            <a:r>
              <a:rPr lang="en-US" b="1" i="0" dirty="0">
                <a:solidFill>
                  <a:srgbClr val="374151"/>
                </a:solidFill>
                <a:effectLst/>
                <a:latin typeface="Söhne"/>
              </a:rPr>
              <a:t>2.8 Mimicry</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Mimicry in plants refers to adaptive resemblances to other plants or entities.</a:t>
            </a:r>
          </a:p>
          <a:p>
            <a:pPr algn="l">
              <a:buFont typeface="Arial" panose="020B0604020202020204" pitchFamily="34" charset="0"/>
              <a:buChar char="•"/>
            </a:pPr>
            <a:r>
              <a:rPr lang="en-US" b="0" i="0" dirty="0">
                <a:solidFill>
                  <a:srgbClr val="374151"/>
                </a:solidFill>
                <a:effectLst/>
                <a:latin typeface="Söhne"/>
              </a:rPr>
              <a:t>Examples of plant mimicry are rarer than in animals. </a:t>
            </a:r>
            <a:r>
              <a:rPr lang="en-US" b="0" i="0" dirty="0" err="1">
                <a:solidFill>
                  <a:srgbClr val="374151"/>
                </a:solidFill>
                <a:effectLst/>
                <a:latin typeface="Söhne"/>
              </a:rPr>
              <a:t>Boquila</a:t>
            </a:r>
            <a:r>
              <a:rPr lang="en-US" b="0" i="0" dirty="0">
                <a:solidFill>
                  <a:srgbClr val="374151"/>
                </a:solidFill>
                <a:effectLst/>
                <a:latin typeface="Söhne"/>
              </a:rPr>
              <a:t> </a:t>
            </a:r>
            <a:r>
              <a:rPr lang="en-US" b="0" i="0" dirty="0" err="1">
                <a:solidFill>
                  <a:srgbClr val="374151"/>
                </a:solidFill>
                <a:effectLst/>
                <a:latin typeface="Söhne"/>
              </a:rPr>
              <a:t>trifoliolata</a:t>
            </a:r>
            <a:r>
              <a:rPr lang="en-US" b="0" i="0" dirty="0">
                <a:solidFill>
                  <a:srgbClr val="374151"/>
                </a:solidFill>
                <a:effectLst/>
                <a:latin typeface="Söhne"/>
              </a:rPr>
              <a:t>, for instance, can mimic the leaves of its supporting host to avoid predation.</a:t>
            </a:r>
          </a:p>
          <a:p>
            <a:pPr algn="l">
              <a:buFont typeface="Arial" panose="020B0604020202020204" pitchFamily="34" charset="0"/>
              <a:buChar char="•"/>
            </a:pPr>
            <a:r>
              <a:rPr lang="en-US" b="0" i="0" dirty="0">
                <a:solidFill>
                  <a:srgbClr val="374151"/>
                </a:solidFill>
                <a:effectLst/>
                <a:latin typeface="Söhne"/>
              </a:rPr>
              <a:t>This mimicry behavior has been observed even without physical contact, suggesting different mechanisms, including a primitive vision system.</a:t>
            </a:r>
          </a:p>
          <a:p>
            <a:pPr algn="l">
              <a:buFont typeface="Arial" panose="020B0604020202020204" pitchFamily="34" charset="0"/>
              <a:buChar char="•"/>
            </a:pPr>
            <a:r>
              <a:rPr lang="en-US" b="0" i="0" dirty="0">
                <a:solidFill>
                  <a:srgbClr val="374151"/>
                </a:solidFill>
                <a:effectLst/>
                <a:latin typeface="Söhne"/>
              </a:rPr>
              <a:t>Research differentiates between plants using mimicry for pollination and those exploiting animals' perceptual biases. Exploitation of these biases may be a precursor to the evolution of mimicry.</a:t>
            </a:r>
          </a:p>
          <a:p>
            <a:pPr algn="l">
              <a:buFont typeface="Arial" panose="020B0604020202020204" pitchFamily="34" charset="0"/>
              <a:buChar char="•"/>
            </a:pPr>
            <a:r>
              <a:rPr lang="en-US" b="0" i="0" dirty="0">
                <a:solidFill>
                  <a:srgbClr val="374151"/>
                </a:solidFill>
                <a:effectLst/>
                <a:latin typeface="Söhne"/>
              </a:rPr>
              <a:t>The ability of </a:t>
            </a:r>
            <a:r>
              <a:rPr lang="en-US" b="0" i="0" dirty="0" err="1">
                <a:solidFill>
                  <a:srgbClr val="374151"/>
                </a:solidFill>
                <a:effectLst/>
                <a:latin typeface="Söhne"/>
              </a:rPr>
              <a:t>Boquila</a:t>
            </a:r>
            <a:r>
              <a:rPr lang="en-US" b="0" i="0" dirty="0">
                <a:solidFill>
                  <a:srgbClr val="374151"/>
                </a:solidFill>
                <a:effectLst/>
                <a:latin typeface="Söhne"/>
              </a:rPr>
              <a:t> to adapt and mimic different hosts in its environment suggests cognitive complexities in plant behaviors akin to those seen in some animals.</a:t>
            </a:r>
          </a:p>
          <a:p>
            <a:pPr algn="l"/>
            <a:r>
              <a:rPr lang="en-US" b="1" i="0" dirty="0">
                <a:solidFill>
                  <a:srgbClr val="374151"/>
                </a:solidFill>
                <a:effectLst/>
                <a:latin typeface="Söhne"/>
              </a:rPr>
              <a:t>2.9 Numerosity</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Various animals, including chicks and honeybees, have shown the ability to estimate and process quantitative magnitudes, which is called numerical competence.</a:t>
            </a:r>
          </a:p>
          <a:p>
            <a:pPr algn="l">
              <a:buFont typeface="Arial" panose="020B0604020202020204" pitchFamily="34" charset="0"/>
              <a:buChar char="•"/>
            </a:pPr>
            <a:r>
              <a:rPr lang="en-US" b="0" i="0" dirty="0">
                <a:solidFill>
                  <a:srgbClr val="374151"/>
                </a:solidFill>
                <a:effectLst/>
                <a:latin typeface="Söhne"/>
              </a:rPr>
              <a:t>The carnivorous plant, Venus flytrap (Dionaea muscipula), demonstrates an ability that suggests numerical competence. It can count the number of times its trigger hairs are stimulated before closing its trap and releasing digestive enzymes.</a:t>
            </a:r>
          </a:p>
          <a:p>
            <a:pPr algn="l">
              <a:buFont typeface="Arial" panose="020B0604020202020204" pitchFamily="34" charset="0"/>
              <a:buChar char="•"/>
            </a:pPr>
            <a:r>
              <a:rPr lang="en-US" b="0" i="0" dirty="0">
                <a:solidFill>
                  <a:srgbClr val="374151"/>
                </a:solidFill>
                <a:effectLst/>
                <a:latin typeface="Söhne"/>
              </a:rPr>
              <a:t>An insect must stimulate the trap's mechanoreceptors at least twice within 20-30 seconds for the trap to close.</a:t>
            </a:r>
          </a:p>
          <a:p>
            <a:pPr algn="l">
              <a:buFont typeface="Arial" panose="020B0604020202020204" pitchFamily="34" charset="0"/>
              <a:buChar char="•"/>
            </a:pPr>
            <a:r>
              <a:rPr lang="en-US" b="0" i="0" dirty="0">
                <a:solidFill>
                  <a:srgbClr val="374151"/>
                </a:solidFill>
                <a:effectLst/>
                <a:latin typeface="Söhne"/>
              </a:rPr>
              <a:t>After the trap closes, the plant counts up to five stimulations before releasing its enzymes.</a:t>
            </a:r>
          </a:p>
          <a:p>
            <a:pPr algn="l">
              <a:buFont typeface="Arial" panose="020B0604020202020204" pitchFamily="34" charset="0"/>
              <a:buChar char="•"/>
            </a:pPr>
            <a:r>
              <a:rPr lang="en-US" b="0" i="0" dirty="0">
                <a:solidFill>
                  <a:srgbClr val="374151"/>
                </a:solidFill>
                <a:effectLst/>
                <a:latin typeface="Söhne"/>
              </a:rPr>
              <a:t>While more research is needed, there's speculation that such numerical sensitivity in plants aids in adaptive decision-making. Recent findings also suggest that the Venus flytrap can adjust its counting strategy based on different prey.</a:t>
            </a:r>
          </a:p>
          <a:p>
            <a:pPr algn="l"/>
            <a:r>
              <a:rPr lang="en-US" b="1" i="0" dirty="0">
                <a:solidFill>
                  <a:srgbClr val="374151"/>
                </a:solidFill>
                <a:effectLst/>
                <a:latin typeface="Söhne"/>
              </a:rPr>
              <a:t>2.10 Swarm intelligence</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Swarm intelligence refers to the collective behavior of decentralized groups responding to nearby sensory inputs, seen in entities like birds, ants, fish, and humans.</a:t>
            </a:r>
          </a:p>
          <a:p>
            <a:pPr algn="l">
              <a:buFont typeface="Arial" panose="020B0604020202020204" pitchFamily="34" charset="0"/>
              <a:buChar char="•"/>
            </a:pPr>
            <a:r>
              <a:rPr lang="en-US" b="0" i="0" dirty="0">
                <a:solidFill>
                  <a:srgbClr val="374151"/>
                </a:solidFill>
                <a:effectLst/>
                <a:latin typeface="Söhne"/>
              </a:rPr>
              <a:t>Plants might also display swarm intelligence, as suggested by the coordinated growth patterns observed in complex root systems. Such coordination aids in optimizing resources and competition.</a:t>
            </a:r>
          </a:p>
          <a:p>
            <a:pPr algn="l">
              <a:buFont typeface="Arial" panose="020B0604020202020204" pitchFamily="34" charset="0"/>
              <a:buChar char="•"/>
            </a:pPr>
            <a:r>
              <a:rPr lang="en-US" b="0" i="0" dirty="0">
                <a:solidFill>
                  <a:srgbClr val="374151"/>
                </a:solidFill>
                <a:effectLst/>
                <a:latin typeface="Söhne"/>
              </a:rPr>
              <a:t>For example, maize roots collectively scan the soil to detect nutrient patches, indicating coordinated behavior.</a:t>
            </a:r>
          </a:p>
          <a:p>
            <a:pPr algn="l">
              <a:buFont typeface="Arial" panose="020B0604020202020204" pitchFamily="34" charset="0"/>
              <a:buChar char="•"/>
            </a:pPr>
            <a:r>
              <a:rPr lang="en-US" b="0" i="0" dirty="0">
                <a:solidFill>
                  <a:srgbClr val="374151"/>
                </a:solidFill>
                <a:effectLst/>
                <a:latin typeface="Söhne"/>
              </a:rPr>
              <a:t>Various theories speculate that roots might communicate through internal electrical activity, chemical volatiles, or individual root-generated electric fields.</a:t>
            </a:r>
          </a:p>
          <a:p>
            <a:pPr algn="l">
              <a:buFont typeface="Arial" panose="020B0604020202020204" pitchFamily="34" charset="0"/>
              <a:buChar char="•"/>
            </a:pPr>
            <a:r>
              <a:rPr lang="en-US" b="0" i="0" dirty="0">
                <a:solidFill>
                  <a:srgbClr val="374151"/>
                </a:solidFill>
                <a:effectLst/>
                <a:latin typeface="Söhne"/>
              </a:rPr>
              <a:t>Some researchers believe plant roots demonstrate collective problem-solving, akin to swarm intelligence. However, others argue that since plants don't have genetic conflicts like insect colonies, their behavior doesn't qualify as true swarm intelligence.</a:t>
            </a:r>
          </a:p>
          <a:p>
            <a:pPr algn="l"/>
            <a:br>
              <a:rPr lang="en-US" dirty="0"/>
            </a:br>
            <a:br>
              <a:rPr lang="en-US" dirty="0"/>
            </a:br>
            <a:r>
              <a:rPr lang="en-US" b="1" i="0" dirty="0">
                <a:solidFill>
                  <a:srgbClr val="374151"/>
                </a:solidFill>
                <a:effectLst/>
                <a:latin typeface="Söhne"/>
              </a:rPr>
              <a:t>Topic</a:t>
            </a:r>
            <a:r>
              <a:rPr lang="en-US" b="0" i="0" dirty="0">
                <a:solidFill>
                  <a:srgbClr val="374151"/>
                </a:solidFill>
                <a:effectLst/>
                <a:latin typeface="Söhne"/>
              </a:rPr>
              <a:t>: Plant Neurobiology (PN)</a:t>
            </a:r>
          </a:p>
          <a:p>
            <a:pPr algn="l">
              <a:buFont typeface="Arial" panose="020B0604020202020204" pitchFamily="34" charset="0"/>
              <a:buChar char="•"/>
            </a:pPr>
            <a:r>
              <a:rPr lang="en-US" b="1" i="0" dirty="0">
                <a:solidFill>
                  <a:srgbClr val="374151"/>
                </a:solidFill>
                <a:effectLst/>
                <a:latin typeface="Söhne"/>
              </a:rPr>
              <a:t>Definition</a:t>
            </a:r>
            <a:r>
              <a:rPr lang="en-US" b="0" i="0" dirty="0">
                <a:solidFill>
                  <a:srgbClr val="374151"/>
                </a:solidFill>
                <a:effectLst/>
                <a:latin typeface="Söhne"/>
              </a:rPr>
              <a:t>: PN investigates plant signaling, focusing on how plants, as information-processing systems, perceive and act in a coordinated and intentional manner. The idea is to explain plant behaviors that resemble intelligent actions, considering how they integrate various informational sources to respond adaptively to their environment.</a:t>
            </a:r>
          </a:p>
          <a:p>
            <a:pPr algn="l">
              <a:buFont typeface="Arial" panose="020B0604020202020204" pitchFamily="34" charset="0"/>
              <a:buChar char="•"/>
            </a:pPr>
            <a:r>
              <a:rPr lang="en-US" b="1" i="0" dirty="0">
                <a:solidFill>
                  <a:srgbClr val="374151"/>
                </a:solidFill>
                <a:effectLst/>
                <a:latin typeface="Söhne"/>
              </a:rPr>
              <a:t>Importance</a:t>
            </a:r>
            <a:r>
              <a:rPr lang="en-US" b="0" i="0" dirty="0">
                <a:solidFill>
                  <a:srgbClr val="374151"/>
                </a:solidFill>
                <a:effectLst/>
                <a:latin typeface="Söhne"/>
              </a:rPr>
              <a:t>: The study identifies the ways plants make decisions, recognize kin, learn, and more. These actions require processing diverse information from multiple parameters, like light, temperature, humidity, and chemicals, among others. By integrating these signals, plants make decisions that maximize their fitness.</a:t>
            </a:r>
          </a:p>
          <a:p>
            <a:pPr algn="l">
              <a:buFont typeface="Arial" panose="020B0604020202020204" pitchFamily="34" charset="0"/>
              <a:buChar char="•"/>
            </a:pPr>
            <a:r>
              <a:rPr lang="en-US" b="1" i="0" dirty="0">
                <a:solidFill>
                  <a:srgbClr val="374151"/>
                </a:solidFill>
                <a:effectLst/>
                <a:latin typeface="Söhne"/>
              </a:rPr>
              <a:t>Mechanisms</a:t>
            </a:r>
            <a:r>
              <a:rPr lang="en-US" b="0" i="0" dirty="0">
                <a:solidFill>
                  <a:srgbClr val="374151"/>
                </a:solidFill>
                <a:effectLst/>
                <a:latin typeface="Söhne"/>
              </a:rPr>
              <a:t>:</a:t>
            </a:r>
          </a:p>
          <a:p>
            <a:pPr marL="742950" lvl="1" indent="-285750" algn="l">
              <a:buFont typeface="Arial" panose="020B0604020202020204" pitchFamily="34" charset="0"/>
              <a:buChar char="•"/>
            </a:pPr>
            <a:r>
              <a:rPr lang="en-US" b="0" i="0" dirty="0">
                <a:solidFill>
                  <a:srgbClr val="374151"/>
                </a:solidFill>
                <a:effectLst/>
                <a:latin typeface="Söhne"/>
              </a:rPr>
              <a:t>Plants process and combine information across their entire structure.</a:t>
            </a:r>
          </a:p>
          <a:p>
            <a:pPr marL="742950" lvl="1" indent="-285750" algn="l">
              <a:buFont typeface="Arial" panose="020B0604020202020204" pitchFamily="34" charset="0"/>
              <a:buChar char="•"/>
            </a:pPr>
            <a:r>
              <a:rPr lang="en-US" b="0" i="0" dirty="0">
                <a:solidFill>
                  <a:srgbClr val="374151"/>
                </a:solidFill>
                <a:effectLst/>
                <a:latin typeface="Söhne"/>
              </a:rPr>
              <a:t>Molecular-level functional similarities exist between animal and plant systems. Despite plants not having neurons, they possess neurotransmitters such as acetylcholine, dopamine, and serotonin.</a:t>
            </a:r>
          </a:p>
          <a:p>
            <a:pPr marL="742950" lvl="1" indent="-285750" algn="l">
              <a:buFont typeface="Arial" panose="020B0604020202020204" pitchFamily="34" charset="0"/>
              <a:buChar char="•"/>
            </a:pPr>
            <a:r>
              <a:rPr lang="en-US" b="0" i="0" dirty="0">
                <a:solidFill>
                  <a:srgbClr val="374151"/>
                </a:solidFill>
                <a:effectLst/>
                <a:latin typeface="Söhne"/>
              </a:rPr>
              <a:t>Plant cells, similar to neurons, react electrically to various environmental factors. They can produce action potentials like animal cells, which include phases like depolarization and hyperpolarization.</a:t>
            </a:r>
          </a:p>
          <a:p>
            <a:pPr marL="742950" lvl="1" indent="-285750" algn="l">
              <a:buFont typeface="Arial" panose="020B0604020202020204" pitchFamily="34" charset="0"/>
              <a:buChar char="•"/>
            </a:pPr>
            <a:r>
              <a:rPr lang="en-US" b="0" i="0" dirty="0">
                <a:solidFill>
                  <a:srgbClr val="374151"/>
                </a:solidFill>
                <a:effectLst/>
                <a:latin typeface="Söhne"/>
              </a:rPr>
              <a:t>Plants use chemical and electrical synapses, and plasmodesmata channels in plants are functionally equivalent to animal gap junctions.</a:t>
            </a:r>
          </a:p>
          <a:p>
            <a:pPr marL="742950" lvl="1" indent="-285750" algn="l">
              <a:buFont typeface="Arial" panose="020B0604020202020204" pitchFamily="34" charset="0"/>
              <a:buChar char="•"/>
            </a:pPr>
            <a:r>
              <a:rPr lang="en-US" b="0" i="0" dirty="0">
                <a:solidFill>
                  <a:srgbClr val="374151"/>
                </a:solidFill>
                <a:effectLst/>
                <a:latin typeface="Söhne"/>
              </a:rPr>
              <a:t>Electrical signals in plants move through a network including phloem, xylem, and cambium, with phloem being the main carrier of such signals over long distances.</a:t>
            </a:r>
          </a:p>
          <a:p>
            <a:pPr algn="l">
              <a:buFont typeface="Arial" panose="020B0604020202020204" pitchFamily="34" charset="0"/>
              <a:buChar char="•"/>
            </a:pPr>
            <a:r>
              <a:rPr lang="en-US" b="1" i="0" dirty="0">
                <a:solidFill>
                  <a:srgbClr val="374151"/>
                </a:solidFill>
                <a:effectLst/>
                <a:latin typeface="Söhne"/>
              </a:rPr>
              <a:t>Interdisciplinary Approach</a:t>
            </a:r>
            <a:r>
              <a:rPr lang="en-US" b="0" i="0" dirty="0">
                <a:solidFill>
                  <a:srgbClr val="374151"/>
                </a:solidFill>
                <a:effectLst/>
                <a:latin typeface="Söhne"/>
              </a:rPr>
              <a:t>: To achieve its goals, PN requires the integration of molecular biology, electrophysiology, biochemistry, plant ecology, and more.</a:t>
            </a:r>
          </a:p>
          <a:p>
            <a:pPr algn="l">
              <a:buFont typeface="Arial" panose="020B0604020202020204" pitchFamily="34" charset="0"/>
              <a:buChar char="•"/>
            </a:pPr>
            <a:r>
              <a:rPr lang="en-US" b="1" i="0" dirty="0">
                <a:solidFill>
                  <a:srgbClr val="374151"/>
                </a:solidFill>
                <a:effectLst/>
                <a:latin typeface="Söhne"/>
              </a:rPr>
              <a:t>Controversy</a:t>
            </a:r>
            <a:r>
              <a:rPr lang="en-US" b="0" i="0" dirty="0">
                <a:solidFill>
                  <a:srgbClr val="374151"/>
                </a:solidFill>
                <a:effectLst/>
                <a:latin typeface="Söhne"/>
              </a:rPr>
              <a:t>:</a:t>
            </a:r>
          </a:p>
          <a:p>
            <a:pPr marL="742950" lvl="1" indent="-285750" algn="l">
              <a:buFont typeface="Arial" panose="020B0604020202020204" pitchFamily="34" charset="0"/>
              <a:buChar char="•"/>
            </a:pPr>
            <a:r>
              <a:rPr lang="en-US" b="0" i="0" dirty="0">
                <a:solidFill>
                  <a:srgbClr val="374151"/>
                </a:solidFill>
                <a:effectLst/>
                <a:latin typeface="Söhne"/>
              </a:rPr>
              <a:t>Since its inception in 2006, the idea of PN has sparked debate.</a:t>
            </a:r>
          </a:p>
          <a:p>
            <a:pPr marL="742950" lvl="1" indent="-285750" algn="l">
              <a:buFont typeface="Arial" panose="020B0604020202020204" pitchFamily="34" charset="0"/>
              <a:buChar char="•"/>
            </a:pPr>
            <a:r>
              <a:rPr lang="en-US" b="0" i="0" dirty="0">
                <a:solidFill>
                  <a:srgbClr val="374151"/>
                </a:solidFill>
                <a:effectLst/>
                <a:latin typeface="Söhne"/>
              </a:rPr>
              <a:t>Critics argue that the concept is rooted in vague analogies and doesn't offer new insights into plant physiology, ecology, or metabolism.</a:t>
            </a:r>
          </a:p>
          <a:p>
            <a:pPr marL="742950" lvl="1" indent="-285750" algn="l">
              <a:buFont typeface="Arial" panose="020B0604020202020204" pitchFamily="34" charset="0"/>
              <a:buChar char="•"/>
            </a:pPr>
            <a:r>
              <a:rPr lang="en-US" b="0" i="0" dirty="0">
                <a:solidFill>
                  <a:srgbClr val="374151"/>
                </a:solidFill>
                <a:effectLst/>
                <a:latin typeface="Söhne"/>
              </a:rPr>
              <a:t>Proponents counter by emphasizing the potential of neurobiological terms to provide a broader understanding of plant signaling.</a:t>
            </a:r>
          </a:p>
          <a:p>
            <a:pPr marL="742950" lvl="1" indent="-285750" algn="l">
              <a:buFont typeface="Arial" panose="020B0604020202020204" pitchFamily="34" charset="0"/>
              <a:buChar char="•"/>
            </a:pPr>
            <a:r>
              <a:rPr lang="en-US" b="0" i="0" dirty="0">
                <a:solidFill>
                  <a:srgbClr val="374151"/>
                </a:solidFill>
                <a:effectLst/>
                <a:latin typeface="Söhne"/>
              </a:rPr>
              <a:t>The debate centers on the use of terms and concepts from animal neurobiology to describe plant signaling and behavior. Critics caution against getting too caught up in these analogies, while proponents see value in them.</a:t>
            </a:r>
          </a:p>
          <a:p>
            <a:pPr algn="l"/>
            <a:r>
              <a:rPr lang="en-US" b="0" i="0" dirty="0">
                <a:solidFill>
                  <a:srgbClr val="374151"/>
                </a:solidFill>
                <a:effectLst/>
                <a:latin typeface="Söhne"/>
              </a:rPr>
              <a:t>In conclusion, Plant Neurobiology is a field that aims to understand the 'intelligent' behaviors of plants by studying their signaling and information-processing systems. While the discipline is promising, it is not without controversy, especially concerning its use of terms and concepts from animal neurobiology.</a:t>
            </a:r>
          </a:p>
          <a:p>
            <a:pPr algn="l">
              <a:buFont typeface="Arial" panose="020B0604020202020204" pitchFamily="34" charset="0"/>
              <a:buChar char="•"/>
            </a:pPr>
            <a:br>
              <a:rPr lang="en-US" dirty="0"/>
            </a:br>
            <a:br>
              <a:rPr lang="en-US" dirty="0"/>
            </a:br>
            <a:br>
              <a:rPr lang="en-US" dirty="0"/>
            </a:br>
            <a:r>
              <a:rPr lang="en-US" b="1" i="0" dirty="0">
                <a:solidFill>
                  <a:srgbClr val="374151"/>
                </a:solidFill>
                <a:effectLst/>
                <a:latin typeface="Söhne"/>
              </a:rPr>
              <a:t>Electrophysiology and Behavior</a:t>
            </a:r>
            <a:r>
              <a:rPr lang="en-US" b="0" i="0" dirty="0">
                <a:solidFill>
                  <a:srgbClr val="374151"/>
                </a:solidFill>
                <a:effectLst/>
                <a:latin typeface="Söhne"/>
              </a:rPr>
              <a:t>: Plant electrophysiology can expose how plants function. Though a comprehensive grasp of plant signaling remains elusive, the prevailing theory is that cellular electrical excitability plays a part in enabling plants to respond to the environment as integrated entities. This cohesive understanding of plant behavior is the principal goal of Plant Neurobiology (PN). However, there's a belief that just integrating plant physiology and ecology might not provide a complete picture.</a:t>
            </a:r>
          </a:p>
          <a:p>
            <a:pPr algn="l">
              <a:buFont typeface="Arial" panose="020B0604020202020204" pitchFamily="34" charset="0"/>
              <a:buChar char="•"/>
            </a:pPr>
            <a:r>
              <a:rPr lang="en-US" b="1" i="0" dirty="0">
                <a:solidFill>
                  <a:srgbClr val="374151"/>
                </a:solidFill>
                <a:effectLst/>
                <a:latin typeface="Söhne"/>
              </a:rPr>
              <a:t>Plant Sentience</a:t>
            </a:r>
            <a:r>
              <a:rPr lang="en-US" b="0" i="0" dirty="0">
                <a:solidFill>
                  <a:srgbClr val="374151"/>
                </a:solidFill>
                <a:effectLst/>
                <a:latin typeface="Söhne"/>
              </a:rPr>
              <a:t>:</a:t>
            </a:r>
          </a:p>
          <a:p>
            <a:pPr marL="742950" lvl="1" indent="-285750" algn="l">
              <a:buFont typeface="Arial" panose="020B0604020202020204" pitchFamily="34" charset="0"/>
              <a:buChar char="•"/>
            </a:pPr>
            <a:r>
              <a:rPr lang="en-US" b="0" i="0" dirty="0">
                <a:solidFill>
                  <a:srgbClr val="374151"/>
                </a:solidFill>
                <a:effectLst/>
                <a:latin typeface="Söhne"/>
              </a:rPr>
              <a:t>Some researchers argue that PN offers a unique perspective on plant sentience. Despite apparent differences between animal nervous systems and plant vascular systems, plants might possess all the functional structures needed for consciousness.</a:t>
            </a:r>
          </a:p>
          <a:p>
            <a:pPr marL="742950" lvl="1" indent="-285750" algn="l">
              <a:buFont typeface="Arial" panose="020B0604020202020204" pitchFamily="34" charset="0"/>
              <a:buChar char="•"/>
            </a:pPr>
            <a:r>
              <a:rPr lang="en-US" b="0" i="0" dirty="0">
                <a:solidFill>
                  <a:srgbClr val="374151"/>
                </a:solidFill>
                <a:effectLst/>
                <a:latin typeface="Söhne"/>
              </a:rPr>
              <a:t>Changes in plant sentience might correlate with changes in electrical signaling and vascular intricacies. Some methods suggested to investigate plant consciousness include time-lapse behavior observation, electrophysiological recordings, and phytohormone secretion.</a:t>
            </a:r>
          </a:p>
          <a:p>
            <a:pPr algn="l">
              <a:buFont typeface="Arial" panose="020B0604020202020204" pitchFamily="34" charset="0"/>
              <a:buChar char="•"/>
            </a:pPr>
            <a:r>
              <a:rPr lang="en-US" b="1" i="0" dirty="0">
                <a:solidFill>
                  <a:srgbClr val="374151"/>
                </a:solidFill>
                <a:effectLst/>
                <a:latin typeface="Söhne"/>
              </a:rPr>
              <a:t>Anesthetics as a Tool</a:t>
            </a:r>
            <a:r>
              <a:rPr lang="en-US" b="0" i="0" dirty="0">
                <a:solidFill>
                  <a:srgbClr val="374151"/>
                </a:solidFill>
                <a:effectLst/>
                <a:latin typeface="Söhne"/>
              </a:rPr>
              <a:t>:</a:t>
            </a:r>
          </a:p>
          <a:p>
            <a:pPr marL="742950" lvl="1" indent="-285750" algn="l">
              <a:buFont typeface="Arial" panose="020B0604020202020204" pitchFamily="34" charset="0"/>
              <a:buChar char="•"/>
            </a:pPr>
            <a:r>
              <a:rPr lang="en-US" b="0" i="0" dirty="0">
                <a:solidFill>
                  <a:srgbClr val="374151"/>
                </a:solidFill>
                <a:effectLst/>
                <a:latin typeface="Söhne"/>
              </a:rPr>
              <a:t>Plants produce anesthetic compounds when stressed and can also be subjected to anesthetic treatments. Examples include the Venus flytrap's snapping behavior and M. </a:t>
            </a:r>
            <a:r>
              <a:rPr lang="en-US" b="0" i="0" dirty="0" err="1">
                <a:solidFill>
                  <a:srgbClr val="374151"/>
                </a:solidFill>
                <a:effectLst/>
                <a:latin typeface="Söhne"/>
              </a:rPr>
              <a:t>pudica's</a:t>
            </a:r>
            <a:r>
              <a:rPr lang="en-US" b="0" i="0" dirty="0">
                <a:solidFill>
                  <a:srgbClr val="374151"/>
                </a:solidFill>
                <a:effectLst/>
                <a:latin typeface="Söhne"/>
              </a:rPr>
              <a:t> leaf-folding response, both of which halt under anesthesia.</a:t>
            </a:r>
          </a:p>
          <a:p>
            <a:pPr marL="742950" lvl="1" indent="-285750" algn="l">
              <a:buFont typeface="Arial" panose="020B0604020202020204" pitchFamily="34" charset="0"/>
              <a:buChar char="•"/>
            </a:pPr>
            <a:r>
              <a:rPr lang="en-US" b="0" i="0" dirty="0">
                <a:solidFill>
                  <a:srgbClr val="374151"/>
                </a:solidFill>
                <a:effectLst/>
                <a:latin typeface="Söhne"/>
              </a:rPr>
              <a:t>It's hypothesized that anesthesia impacts plants similarly to animals, possibly by interacting with glutamate and GABA, inhibiting electrical signals. There's speculation that anesthetics might not just interrupt plant behavior, but potentially its sentience or awareness as well.</a:t>
            </a:r>
          </a:p>
          <a:p>
            <a:pPr algn="l">
              <a:buFont typeface="Arial" panose="020B0604020202020204" pitchFamily="34" charset="0"/>
              <a:buChar char="•"/>
            </a:pPr>
            <a:r>
              <a:rPr lang="en-US" b="1" i="0" dirty="0">
                <a:solidFill>
                  <a:srgbClr val="374151"/>
                </a:solidFill>
                <a:effectLst/>
                <a:latin typeface="Söhne"/>
              </a:rPr>
              <a:t>Debates on Plant Consciousness</a:t>
            </a:r>
            <a:r>
              <a:rPr lang="en-US" b="0" i="0" dirty="0">
                <a:solidFill>
                  <a:srgbClr val="374151"/>
                </a:solidFill>
                <a:effectLst/>
                <a:latin typeface="Söhne"/>
              </a:rPr>
              <a:t>:</a:t>
            </a:r>
          </a:p>
          <a:p>
            <a:pPr marL="742950" lvl="1" indent="-285750" algn="l">
              <a:buFont typeface="Arial" panose="020B0604020202020204" pitchFamily="34" charset="0"/>
              <a:buChar char="•"/>
            </a:pPr>
            <a:r>
              <a:rPr lang="en-US" b="0" i="0" dirty="0">
                <a:solidFill>
                  <a:srgbClr val="374151"/>
                </a:solidFill>
                <a:effectLst/>
                <a:latin typeface="Söhne"/>
              </a:rPr>
              <a:t>Some critics argue against plant consciousness. They differentiate between adaptive behavior and subjective environmental awareness. The former, they say, doesn't need consciousness. They believe that while certain animals might be conscious due to their complex nervous systems, plants, which lack such systems, are not. Instead, plants have behaviors primarily shaped by genetics and the environment.</a:t>
            </a:r>
          </a:p>
          <a:p>
            <a:pPr marL="742950" lvl="1" indent="-285750" algn="l">
              <a:buFont typeface="Arial" panose="020B0604020202020204" pitchFamily="34" charset="0"/>
              <a:buChar char="•"/>
            </a:pPr>
            <a:r>
              <a:rPr lang="en-US" b="0" i="0" dirty="0">
                <a:solidFill>
                  <a:srgbClr val="374151"/>
                </a:solidFill>
                <a:effectLst/>
                <a:latin typeface="Söhne"/>
              </a:rPr>
              <a:t>However, this perspective is debated, given evidence suggesting plant behaviors aren't entirely genetically or environmentally determined. And even if we were to agree that consciousness typically arises from sophisticated nervous systems, it's presumptuous to claim that only such systems can produce consciousness. The exact biological prerequisites for consciousness remain undefined, making it premature to definitively state plants lack it based on their absence of brains.</a:t>
            </a:r>
          </a:p>
          <a:p>
            <a:pPr algn="l"/>
            <a:br>
              <a:rPr lang="en-US" dirty="0"/>
            </a:br>
            <a:br>
              <a:rPr lang="en-US" dirty="0"/>
            </a:br>
            <a:r>
              <a:rPr lang="en-US" b="1" i="0" dirty="0">
                <a:solidFill>
                  <a:srgbClr val="374151"/>
                </a:solidFill>
                <a:effectLst/>
                <a:latin typeface="Söhne"/>
              </a:rPr>
              <a:t>1. Introduction to Plant Sentience:</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Conscious behavior doesn't automatically imply sentience.</a:t>
            </a:r>
          </a:p>
          <a:p>
            <a:pPr algn="l">
              <a:buFont typeface="Arial" panose="020B0604020202020204" pitchFamily="34" charset="0"/>
              <a:buChar char="•"/>
            </a:pPr>
            <a:r>
              <a:rPr lang="en-US" b="0" i="0" dirty="0">
                <a:solidFill>
                  <a:srgbClr val="374151"/>
                </a:solidFill>
                <a:effectLst/>
                <a:latin typeface="Söhne"/>
              </a:rPr>
              <a:t>It's possible plants represent a threshold where consciousness ceases. Yet, evolutionary considerations promote the idea of plant consciousness.</a:t>
            </a:r>
          </a:p>
          <a:p>
            <a:pPr algn="l">
              <a:buFont typeface="Arial" panose="020B0604020202020204" pitchFamily="34" charset="0"/>
              <a:buChar char="•"/>
            </a:pPr>
            <a:r>
              <a:rPr lang="en-US" b="0" i="0" dirty="0">
                <a:solidFill>
                  <a:srgbClr val="374151"/>
                </a:solidFill>
                <a:effectLst/>
                <a:latin typeface="Söhne"/>
              </a:rPr>
              <a:t>Consciousness could serve a function in aiding goal-directed behaviors and decision-making, making it evolutionarily beneficial.</a:t>
            </a:r>
          </a:p>
          <a:p>
            <a:pPr algn="l">
              <a:buFont typeface="Arial" panose="020B0604020202020204" pitchFamily="34" charset="0"/>
              <a:buChar char="•"/>
            </a:pPr>
            <a:r>
              <a:rPr lang="en-US" b="0" i="0" dirty="0">
                <a:solidFill>
                  <a:srgbClr val="374151"/>
                </a:solidFill>
                <a:effectLst/>
                <a:latin typeface="Söhne"/>
              </a:rPr>
              <a:t>The initial interest in plant consciousness stems from observing intricate behaviors in plants, suggesting consciousness may enhance information exchange for intelligent behavior.</a:t>
            </a:r>
          </a:p>
          <a:p>
            <a:pPr algn="l"/>
            <a:r>
              <a:rPr lang="en-US" b="1" i="0" dirty="0">
                <a:solidFill>
                  <a:srgbClr val="374151"/>
                </a:solidFill>
                <a:effectLst/>
                <a:latin typeface="Söhne"/>
              </a:rPr>
              <a:t>2. Basis for Plant Sentience Research:</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The question arises: Can we utilize scientific metrics to attribute sentience to plants?</a:t>
            </a:r>
          </a:p>
          <a:p>
            <a:pPr algn="l">
              <a:buFont typeface="Arial" panose="020B0604020202020204" pitchFamily="34" charset="0"/>
              <a:buChar char="•"/>
            </a:pPr>
            <a:r>
              <a:rPr lang="en-US" b="0" i="0" dirty="0">
                <a:solidFill>
                  <a:srgbClr val="374151"/>
                </a:solidFill>
                <a:effectLst/>
                <a:latin typeface="Söhne"/>
              </a:rPr>
              <a:t>This section introduces various theories for studying plant consciousness. Importantly, these theories don't rest on the prerequisite that a brain or nervous system is essential for consciousness.</a:t>
            </a:r>
          </a:p>
          <a:p>
            <a:pPr algn="l"/>
            <a:r>
              <a:rPr lang="en-US" b="1" i="0" dirty="0">
                <a:solidFill>
                  <a:srgbClr val="374151"/>
                </a:solidFill>
                <a:effectLst/>
                <a:latin typeface="Söhne"/>
              </a:rPr>
              <a:t>3. Functional and Structural Approaches:</a:t>
            </a:r>
            <a:endParaRPr lang="en-US" b="0" i="0" dirty="0">
              <a:solidFill>
                <a:srgbClr val="374151"/>
              </a:solidFill>
              <a:effectLst/>
              <a:latin typeface="Söhne"/>
            </a:endParaRPr>
          </a:p>
          <a:p>
            <a:pPr algn="l">
              <a:buFont typeface="Arial" panose="020B0604020202020204" pitchFamily="34" charset="0"/>
              <a:buChar char="•"/>
            </a:pPr>
            <a:r>
              <a:rPr lang="en-US" b="1" i="0" dirty="0">
                <a:solidFill>
                  <a:srgbClr val="374151"/>
                </a:solidFill>
                <a:effectLst/>
                <a:latin typeface="Söhne"/>
              </a:rPr>
              <a:t>Functionally</a:t>
            </a:r>
            <a:r>
              <a:rPr lang="en-US" b="0" i="0" dirty="0">
                <a:solidFill>
                  <a:srgbClr val="374151"/>
                </a:solidFill>
                <a:effectLst/>
                <a:latin typeface="Söhne"/>
              </a:rPr>
              <a:t>: It involves observing the plant's behavior. If consciousness is what best explains the observed behavior, then it could be a valid reason to ascribe consciousness to plants.</a:t>
            </a:r>
          </a:p>
          <a:p>
            <a:pPr algn="l">
              <a:buFont typeface="Arial" panose="020B0604020202020204" pitchFamily="34" charset="0"/>
              <a:buChar char="•"/>
            </a:pPr>
            <a:r>
              <a:rPr lang="en-US" b="1" i="0" dirty="0">
                <a:solidFill>
                  <a:srgbClr val="374151"/>
                </a:solidFill>
                <a:effectLst/>
                <a:latin typeface="Söhne"/>
              </a:rPr>
              <a:t>Structurally</a:t>
            </a:r>
            <a:r>
              <a:rPr lang="en-US" b="0" i="0" dirty="0">
                <a:solidFill>
                  <a:srgbClr val="374151"/>
                </a:solidFill>
                <a:effectLst/>
                <a:latin typeface="Söhne"/>
              </a:rPr>
              <a:t>: It involves examining the underlying mechanisms that might generate subjective awareness, offering insights into potential plant experiences.</a:t>
            </a:r>
          </a:p>
          <a:p>
            <a:pPr algn="l"/>
            <a:r>
              <a:rPr lang="en-US" b="1" i="0" dirty="0">
                <a:solidFill>
                  <a:srgbClr val="374151"/>
                </a:solidFill>
                <a:effectLst/>
                <a:latin typeface="Söhne"/>
              </a:rPr>
              <a:t>4. Classification of Theories:</a:t>
            </a:r>
            <a:endParaRPr lang="en-US" b="0" i="0" dirty="0">
              <a:solidFill>
                <a:srgbClr val="374151"/>
              </a:solidFill>
              <a:effectLst/>
              <a:latin typeface="Söhne"/>
            </a:endParaRPr>
          </a:p>
          <a:p>
            <a:pPr algn="l">
              <a:buFont typeface="Arial" panose="020B0604020202020204" pitchFamily="34" charset="0"/>
              <a:buChar char="•"/>
            </a:pPr>
            <a:r>
              <a:rPr lang="en-US" b="1" i="0" dirty="0">
                <a:solidFill>
                  <a:srgbClr val="374151"/>
                </a:solidFill>
                <a:effectLst/>
                <a:latin typeface="Söhne"/>
              </a:rPr>
              <a:t>Reductive Theories</a:t>
            </a:r>
            <a:r>
              <a:rPr lang="en-US" b="0" i="0" dirty="0">
                <a:solidFill>
                  <a:srgbClr val="374151"/>
                </a:solidFill>
                <a:effectLst/>
                <a:latin typeface="Söhne"/>
              </a:rPr>
              <a:t>: These seek to pinpoint the biophysical processes and physical components (whether neuronal or non-neuronal) from which we might infer plant sentience. In this view, fundamental consciousness forms might be linked to particular cellular or subcellular structures. From these basic forms, more advanced consciousness types could have evolved.</a:t>
            </a:r>
          </a:p>
          <a:p>
            <a:pPr algn="l">
              <a:buFont typeface="Arial" panose="020B0604020202020204" pitchFamily="34" charset="0"/>
              <a:buChar char="•"/>
            </a:pPr>
            <a:r>
              <a:rPr lang="en-US" b="1" i="0" dirty="0">
                <a:solidFill>
                  <a:srgbClr val="374151"/>
                </a:solidFill>
                <a:effectLst/>
                <a:latin typeface="Söhne"/>
              </a:rPr>
              <a:t>Non-reductive Theories</a:t>
            </a:r>
            <a:r>
              <a:rPr lang="en-US" b="0" i="0" dirty="0">
                <a:solidFill>
                  <a:srgbClr val="374151"/>
                </a:solidFill>
                <a:effectLst/>
                <a:latin typeface="Söhne"/>
              </a:rPr>
              <a:t>: These aim to uncover the non-mechanistic principles that might characterize plant sentience as an emerging phenomenon, not merely linked to any specific physical processes.</a:t>
            </a:r>
          </a:p>
          <a:p>
            <a:pPr algn="l"/>
            <a:r>
              <a:rPr lang="en-US" b="1" i="0" dirty="0">
                <a:solidFill>
                  <a:srgbClr val="374151"/>
                </a:solidFill>
                <a:effectLst/>
                <a:latin typeface="Söhne"/>
              </a:rPr>
              <a:t>5. Central Queries of the Section:</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The main concerns are identifying if plants are conscious and, if they are, understanding the physical or non-physical principles underpinning this consciousness.</a:t>
            </a:r>
          </a:p>
          <a:p>
            <a:pPr algn="l"/>
            <a:br>
              <a:rPr lang="en-US" dirty="0"/>
            </a:br>
            <a:r>
              <a:rPr lang="en-US" b="1" i="0" dirty="0">
                <a:solidFill>
                  <a:srgbClr val="374151"/>
                </a:solidFill>
                <a:effectLst/>
                <a:latin typeface="Söhne"/>
              </a:rPr>
              <a:t>4.1 Reductive Approaches</a:t>
            </a:r>
            <a:endParaRPr lang="en-US" b="0" i="0" dirty="0">
              <a:solidFill>
                <a:srgbClr val="374151"/>
              </a:solidFill>
              <a:effectLst/>
              <a:latin typeface="Söhne"/>
            </a:endParaRPr>
          </a:p>
          <a:p>
            <a:pPr algn="l"/>
            <a:r>
              <a:rPr lang="en-US" b="1" i="0" dirty="0">
                <a:solidFill>
                  <a:srgbClr val="374151"/>
                </a:solidFill>
                <a:effectLst/>
                <a:latin typeface="Söhne"/>
              </a:rPr>
              <a:t>4.1.1 The Cellular Basis of Consciousness (CBC)</a:t>
            </a:r>
            <a:r>
              <a:rPr lang="en-US" b="0" i="0" dirty="0">
                <a:solidFill>
                  <a:srgbClr val="374151"/>
                </a:solidFill>
                <a:effectLst/>
                <a:latin typeface="Söhne"/>
              </a:rPr>
              <a:t>:</a:t>
            </a:r>
          </a:p>
          <a:p>
            <a:pPr algn="l">
              <a:buFont typeface="Arial" panose="020B0604020202020204" pitchFamily="34" charset="0"/>
              <a:buChar char="•"/>
            </a:pPr>
            <a:r>
              <a:rPr lang="en-US" b="0" i="0" dirty="0">
                <a:solidFill>
                  <a:srgbClr val="374151"/>
                </a:solidFill>
                <a:effectLst/>
                <a:latin typeface="Söhne"/>
              </a:rPr>
              <a:t>The CBC hypothesis suggests that consciousness is inherent in all cellular life and has been present since the origin of life.</a:t>
            </a:r>
          </a:p>
          <a:p>
            <a:pPr algn="l">
              <a:buFont typeface="Arial" panose="020B0604020202020204" pitchFamily="34" charset="0"/>
              <a:buChar char="•"/>
            </a:pPr>
            <a:r>
              <a:rPr lang="en-US" b="0" i="0" dirty="0">
                <a:solidFill>
                  <a:srgbClr val="374151"/>
                </a:solidFill>
                <a:effectLst/>
                <a:latin typeface="Söhne"/>
              </a:rPr>
              <a:t>Every organism interacts with its environment for survival, making sentience crucial. An organism without sentience would be an evolutionary dead-end.</a:t>
            </a:r>
          </a:p>
          <a:p>
            <a:pPr algn="l">
              <a:buFont typeface="Arial" panose="020B0604020202020204" pitchFamily="34" charset="0"/>
              <a:buChar char="•"/>
            </a:pPr>
            <a:r>
              <a:rPr lang="en-US" b="0" i="0" dirty="0">
                <a:solidFill>
                  <a:srgbClr val="374151"/>
                </a:solidFill>
                <a:effectLst/>
                <a:latin typeface="Söhne"/>
              </a:rPr>
              <a:t>Consciousness, according to this hypothesis, may be tied to the activity of certain cellular structures.</a:t>
            </a:r>
          </a:p>
          <a:p>
            <a:pPr algn="l">
              <a:buFont typeface="Arial" panose="020B0604020202020204" pitchFamily="34" charset="0"/>
              <a:buChar char="•"/>
            </a:pPr>
            <a:r>
              <a:rPr lang="en-US" b="0" i="0" dirty="0">
                <a:solidFill>
                  <a:srgbClr val="374151"/>
                </a:solidFill>
                <a:effectLst/>
                <a:latin typeface="Söhne"/>
              </a:rPr>
              <a:t>Key structures implicated include excitable membranes (present in both prokaryotic and eukaryotic cells), the dynamic cytoskeleton, and specific proteins.</a:t>
            </a:r>
          </a:p>
          <a:p>
            <a:pPr algn="l">
              <a:buFont typeface="Arial" panose="020B0604020202020204" pitchFamily="34" charset="0"/>
              <a:buChar char="•"/>
            </a:pPr>
            <a:r>
              <a:rPr lang="en-US" b="0" i="0" dirty="0">
                <a:solidFill>
                  <a:srgbClr val="374151"/>
                </a:solidFill>
                <a:effectLst/>
                <a:latin typeface="Söhne"/>
              </a:rPr>
              <a:t>For understanding consciousness in multicellular organisms, the researchers highlight the need to explore synaptic principles within eukaryotic cells and how adjacent cells interact via extracellular electric and electromagnetic fields.</a:t>
            </a:r>
          </a:p>
          <a:p>
            <a:pPr algn="l">
              <a:buFont typeface="Arial" panose="020B0604020202020204" pitchFamily="34" charset="0"/>
              <a:buChar char="•"/>
            </a:pPr>
            <a:r>
              <a:rPr lang="en-US" b="0" i="0" dirty="0">
                <a:solidFill>
                  <a:srgbClr val="374151"/>
                </a:solidFill>
                <a:effectLst/>
                <a:latin typeface="Söhne"/>
              </a:rPr>
              <a:t>Plant consciousness, in particular, may be tied to the electrical activity in areas known as the “transition zone” of the root apex, responsible for sensorimotor integration.</a:t>
            </a:r>
          </a:p>
          <a:p>
            <a:pPr algn="l"/>
            <a:r>
              <a:rPr lang="en-US" b="1" i="0" dirty="0">
                <a:solidFill>
                  <a:srgbClr val="374151"/>
                </a:solidFill>
                <a:effectLst/>
                <a:latin typeface="Söhne"/>
              </a:rPr>
              <a:t>4.1.2 Information Integration Theory (IIT)</a:t>
            </a:r>
            <a:r>
              <a:rPr lang="en-US" b="0" i="0" dirty="0">
                <a:solidFill>
                  <a:srgbClr val="374151"/>
                </a:solidFill>
                <a:effectLst/>
                <a:latin typeface="Söhne"/>
              </a:rPr>
              <a:t>:</a:t>
            </a:r>
          </a:p>
          <a:p>
            <a:pPr algn="l">
              <a:buFont typeface="Arial" panose="020B0604020202020204" pitchFamily="34" charset="0"/>
              <a:buChar char="•"/>
            </a:pPr>
            <a:r>
              <a:rPr lang="en-US" b="0" i="0" dirty="0">
                <a:solidFill>
                  <a:srgbClr val="374151"/>
                </a:solidFill>
                <a:effectLst/>
                <a:latin typeface="Söhne"/>
              </a:rPr>
              <a:t>IIT posits that consciousness relates to a system's ability to integrate information. This integration gives rise to sentience.</a:t>
            </a:r>
          </a:p>
          <a:p>
            <a:pPr algn="l">
              <a:buFont typeface="Arial" panose="020B0604020202020204" pitchFamily="34" charset="0"/>
              <a:buChar char="•"/>
            </a:pPr>
            <a:r>
              <a:rPr lang="en-US" b="0" i="0" dirty="0">
                <a:solidFill>
                  <a:srgbClr val="374151"/>
                </a:solidFill>
                <a:effectLst/>
                <a:latin typeface="Söhne"/>
              </a:rPr>
              <a:t>The quantity of consciousness can be measured using the Φ value, representing the amount of integrated information within a complex.</a:t>
            </a:r>
          </a:p>
          <a:p>
            <a:pPr algn="l">
              <a:buFont typeface="Arial" panose="020B0604020202020204" pitchFamily="34" charset="0"/>
              <a:buChar char="•"/>
            </a:pPr>
            <a:r>
              <a:rPr lang="en-US" b="0" i="0" dirty="0">
                <a:solidFill>
                  <a:srgbClr val="374151"/>
                </a:solidFill>
                <a:effectLst/>
                <a:latin typeface="Söhne"/>
              </a:rPr>
              <a:t>Consciousness, as per IIT, could arise from the information integration capabilities of the vascular system of plants.</a:t>
            </a:r>
          </a:p>
          <a:p>
            <a:pPr algn="l">
              <a:buFont typeface="Arial" panose="020B0604020202020204" pitchFamily="34" charset="0"/>
              <a:buChar char="•"/>
            </a:pPr>
            <a:r>
              <a:rPr lang="en-US" b="0" i="0" dirty="0">
                <a:solidFill>
                  <a:srgbClr val="374151"/>
                </a:solidFill>
                <a:effectLst/>
                <a:latin typeface="Söhne"/>
              </a:rPr>
              <a:t>The extension of IIT to study plant consciousness is called PLANT-IIT, which emphasizes the importance of the vascular system in understanding plant consciousness.</a:t>
            </a:r>
          </a:p>
          <a:p>
            <a:pPr algn="l">
              <a:buFont typeface="Arial" panose="020B0604020202020204" pitchFamily="34" charset="0"/>
              <a:buChar char="•"/>
            </a:pPr>
            <a:r>
              <a:rPr lang="en-US" b="0" i="0" dirty="0">
                <a:solidFill>
                  <a:srgbClr val="374151"/>
                </a:solidFill>
                <a:effectLst/>
                <a:latin typeface="Söhne"/>
              </a:rPr>
              <a:t>According to IIT, consciousness levels can vary among different plant species. The complexity of a plant's vascular system could determine its degree of sentience.</a:t>
            </a:r>
          </a:p>
          <a:p>
            <a:pPr algn="l">
              <a:buFont typeface="Arial" panose="020B0604020202020204" pitchFamily="34" charset="0"/>
              <a:buChar char="•"/>
            </a:pPr>
            <a:r>
              <a:rPr lang="en-US" b="0" i="0" dirty="0">
                <a:solidFill>
                  <a:srgbClr val="374151"/>
                </a:solidFill>
                <a:effectLst/>
                <a:latin typeface="Söhne"/>
              </a:rPr>
              <a:t>This approach is consistent with an evolutionary viewpoint of consciousness where different species have evolved varying levels of sentience according to their specific needs and environmental contexts.</a:t>
            </a:r>
          </a:p>
          <a:p>
            <a:endParaRPr lang="en-US" dirty="0"/>
          </a:p>
          <a:p>
            <a:endParaRPr lang="en-US" dirty="0"/>
          </a:p>
          <a:p>
            <a:pPr algn="l"/>
            <a:r>
              <a:rPr lang="en-US" b="1" i="0" dirty="0">
                <a:solidFill>
                  <a:srgbClr val="374151"/>
                </a:solidFill>
                <a:effectLst/>
                <a:latin typeface="Söhne"/>
              </a:rPr>
              <a:t>4.1.3 Quantum-based approaches</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Sentience is considered by some to be a state of matter, and reductionist theories suggest that consciousness might be explained at a quantum level.</a:t>
            </a:r>
          </a:p>
          <a:p>
            <a:pPr algn="l">
              <a:buFont typeface="Arial" panose="020B0604020202020204" pitchFamily="34" charset="0"/>
              <a:buChar char="•"/>
            </a:pPr>
            <a:r>
              <a:rPr lang="en-US" b="0" i="0" dirty="0">
                <a:solidFill>
                  <a:srgbClr val="374151"/>
                </a:solidFill>
                <a:effectLst/>
                <a:latin typeface="Söhne"/>
              </a:rPr>
              <a:t>Penrose proposed that consciousness is tied to quantum-mechanical properties of neural tissues.</a:t>
            </a:r>
          </a:p>
          <a:p>
            <a:pPr algn="l">
              <a:buFont typeface="Arial" panose="020B0604020202020204" pitchFamily="34" charset="0"/>
              <a:buChar char="•"/>
            </a:pPr>
            <a:r>
              <a:rPr lang="en-US" b="0" i="0" dirty="0">
                <a:solidFill>
                  <a:srgbClr val="374151"/>
                </a:solidFill>
                <a:effectLst/>
                <a:latin typeface="Söhne"/>
              </a:rPr>
              <a:t>The “orchestrated objective reduction” (</a:t>
            </a:r>
            <a:r>
              <a:rPr lang="en-US" b="0" i="0" dirty="0" err="1">
                <a:solidFill>
                  <a:srgbClr val="374151"/>
                </a:solidFill>
                <a:effectLst/>
                <a:latin typeface="Söhne"/>
              </a:rPr>
              <a:t>Orch</a:t>
            </a:r>
            <a:r>
              <a:rPr lang="en-US" b="0" i="0" dirty="0">
                <a:solidFill>
                  <a:srgbClr val="374151"/>
                </a:solidFill>
                <a:effectLst/>
                <a:latin typeface="Söhne"/>
              </a:rPr>
              <a:t> OR) model of consciousness by </a:t>
            </a:r>
            <a:r>
              <a:rPr lang="en-US" b="0" i="0" dirty="0" err="1">
                <a:solidFill>
                  <a:srgbClr val="374151"/>
                </a:solidFill>
                <a:effectLst/>
                <a:latin typeface="Söhne"/>
              </a:rPr>
              <a:t>Hameroff</a:t>
            </a:r>
            <a:r>
              <a:rPr lang="en-US" b="0" i="0" dirty="0">
                <a:solidFill>
                  <a:srgbClr val="374151"/>
                </a:solidFill>
                <a:effectLst/>
                <a:latin typeface="Söhne"/>
              </a:rPr>
              <a:t> and Penrose claims that sentience originates from quantum computations through the collapse of quantum superpositions.</a:t>
            </a:r>
          </a:p>
          <a:p>
            <a:pPr algn="l">
              <a:buFont typeface="Arial" panose="020B0604020202020204" pitchFamily="34" charset="0"/>
              <a:buChar char="•"/>
            </a:pPr>
            <a:r>
              <a:rPr lang="en-US" b="0" i="0" dirty="0" err="1">
                <a:solidFill>
                  <a:srgbClr val="374151"/>
                </a:solidFill>
                <a:effectLst/>
                <a:latin typeface="Söhne"/>
              </a:rPr>
              <a:t>Protoconsciousness</a:t>
            </a:r>
            <a:r>
              <a:rPr lang="en-US" b="0" i="0" dirty="0">
                <a:solidFill>
                  <a:srgbClr val="374151"/>
                </a:solidFill>
                <a:effectLst/>
                <a:latin typeface="Söhne"/>
              </a:rPr>
              <a:t> in animals is believed to emerge within neural microtubules that behave as biological quantum computers. When these microtubules' quantum superpositions collapse, it results in states of </a:t>
            </a:r>
            <a:r>
              <a:rPr lang="en-US" b="0" i="0" dirty="0" err="1">
                <a:solidFill>
                  <a:srgbClr val="374151"/>
                </a:solidFill>
                <a:effectLst/>
                <a:latin typeface="Söhne"/>
              </a:rPr>
              <a:t>protoconsciousness</a:t>
            </a:r>
            <a:r>
              <a:rPr lang="en-US" b="0" i="0" dirty="0">
                <a:solidFill>
                  <a:srgbClr val="374151"/>
                </a:solidFill>
                <a:effectLst/>
                <a:latin typeface="Söhne"/>
              </a:rPr>
              <a:t>.</a:t>
            </a:r>
          </a:p>
          <a:p>
            <a:pPr algn="l">
              <a:buFont typeface="Arial" panose="020B0604020202020204" pitchFamily="34" charset="0"/>
              <a:buChar char="•"/>
            </a:pPr>
            <a:r>
              <a:rPr lang="en-US" b="0" i="0" dirty="0">
                <a:solidFill>
                  <a:srgbClr val="374151"/>
                </a:solidFill>
                <a:effectLst/>
                <a:latin typeface="Söhne"/>
              </a:rPr>
              <a:t>Quantum coherence and quantum state reduction could potentially apply to plant consciousness. Under </a:t>
            </a:r>
            <a:r>
              <a:rPr lang="en-US" b="0" i="0" dirty="0" err="1">
                <a:solidFill>
                  <a:srgbClr val="374151"/>
                </a:solidFill>
                <a:effectLst/>
                <a:latin typeface="Söhne"/>
              </a:rPr>
              <a:t>Orch</a:t>
            </a:r>
            <a:r>
              <a:rPr lang="en-US" b="0" i="0" dirty="0">
                <a:solidFill>
                  <a:srgbClr val="374151"/>
                </a:solidFill>
                <a:effectLst/>
                <a:latin typeface="Söhne"/>
              </a:rPr>
              <a:t> OR theory, plant sentience might arise from quantum effects similar to those hypothesized in animals. Some evidence suggests that plants might have quantum phenomena linked to their vascular, </a:t>
            </a:r>
            <a:r>
              <a:rPr lang="en-US" b="0" i="0" dirty="0" err="1">
                <a:solidFill>
                  <a:srgbClr val="374151"/>
                </a:solidFill>
                <a:effectLst/>
                <a:latin typeface="Söhne"/>
              </a:rPr>
              <a:t>phyto</a:t>
            </a:r>
            <a:r>
              <a:rPr lang="en-US" b="0" i="0" dirty="0">
                <a:solidFill>
                  <a:srgbClr val="374151"/>
                </a:solidFill>
                <a:effectLst/>
                <a:latin typeface="Söhne"/>
              </a:rPr>
              <a:t>-neural activities.</a:t>
            </a:r>
          </a:p>
          <a:p>
            <a:pPr algn="l"/>
            <a:r>
              <a:rPr lang="en-US" b="1" i="0" dirty="0">
                <a:solidFill>
                  <a:srgbClr val="374151"/>
                </a:solidFill>
                <a:effectLst/>
                <a:latin typeface="Söhne"/>
              </a:rPr>
              <a:t>4.2 Non-reductive approaches</a:t>
            </a:r>
            <a:endParaRPr lang="en-US" b="0" i="0" dirty="0">
              <a:solidFill>
                <a:srgbClr val="374151"/>
              </a:solidFill>
              <a:effectLst/>
              <a:latin typeface="Söhne"/>
            </a:endParaRPr>
          </a:p>
          <a:p>
            <a:pPr algn="l"/>
            <a:r>
              <a:rPr lang="en-US" b="1" i="0" dirty="0">
                <a:solidFill>
                  <a:srgbClr val="374151"/>
                </a:solidFill>
                <a:effectLst/>
                <a:latin typeface="Söhne"/>
              </a:rPr>
              <a:t>4.2.1 Free-energy principle and predictive processing</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The free energy principle (FEP) and predictive processing (PP) are often discussed together, including in the context of plant predictive processing (PPP).</a:t>
            </a:r>
          </a:p>
          <a:p>
            <a:pPr algn="l">
              <a:buFont typeface="Arial" panose="020B0604020202020204" pitchFamily="34" charset="0"/>
              <a:buChar char="•"/>
            </a:pPr>
            <a:r>
              <a:rPr lang="en-US" b="0" i="0" dirty="0">
                <a:solidFill>
                  <a:srgbClr val="374151"/>
                </a:solidFill>
                <a:effectLst/>
                <a:latin typeface="Söhne"/>
              </a:rPr>
              <a:t>FEP posits that self-organizing systems must minimize free energy to survive. Free energy represents the discrepancy between expected and received sensory inputs. Systems should thus minimize surprise to avoid disintegration.</a:t>
            </a:r>
          </a:p>
          <a:p>
            <a:pPr algn="l">
              <a:buFont typeface="Arial" panose="020B0604020202020204" pitchFamily="34" charset="0"/>
              <a:buChar char="•"/>
            </a:pPr>
            <a:r>
              <a:rPr lang="en-US" b="0" i="0" dirty="0">
                <a:solidFill>
                  <a:srgbClr val="374151"/>
                </a:solidFill>
                <a:effectLst/>
                <a:latin typeface="Söhne"/>
              </a:rPr>
              <a:t>PP interprets the process of minimizing free energy as minimizing prediction error. Cognitive systems aim to reduce prediction errors by using a generative model to make predictions about the causes of sensory input.</a:t>
            </a:r>
          </a:p>
          <a:p>
            <a:pPr algn="l">
              <a:buFont typeface="Arial" panose="020B0604020202020204" pitchFamily="34" charset="0"/>
              <a:buChar char="•"/>
            </a:pPr>
            <a:r>
              <a:rPr lang="en-US" b="0" i="0" dirty="0">
                <a:solidFill>
                  <a:srgbClr val="374151"/>
                </a:solidFill>
                <a:effectLst/>
                <a:latin typeface="Söhne"/>
              </a:rPr>
              <a:t>PP implies that instead of interpreting the environment from sensory input, organisms estimate the likelihood of an environmental event causing a certain stimulus.</a:t>
            </a:r>
          </a:p>
          <a:p>
            <a:pPr algn="l">
              <a:buFont typeface="Arial" panose="020B0604020202020204" pitchFamily="34" charset="0"/>
              <a:buChar char="•"/>
            </a:pPr>
            <a:r>
              <a:rPr lang="en-US" b="0" i="0" dirty="0">
                <a:solidFill>
                  <a:srgbClr val="374151"/>
                </a:solidFill>
                <a:effectLst/>
                <a:latin typeface="Söhne"/>
              </a:rPr>
              <a:t>Calvo and Friston applied PP to plant behavior, suggesting plants might have a similar hierarchical and lateral informational processing method.</a:t>
            </a:r>
          </a:p>
          <a:p>
            <a:pPr algn="l">
              <a:buFont typeface="Arial" panose="020B0604020202020204" pitchFamily="34" charset="0"/>
              <a:buChar char="•"/>
            </a:pPr>
            <a:r>
              <a:rPr lang="en-US" b="0" i="0" dirty="0">
                <a:solidFill>
                  <a:srgbClr val="374151"/>
                </a:solidFill>
                <a:effectLst/>
                <a:latin typeface="Söhne"/>
              </a:rPr>
              <a:t>Some researchers link PP to consciousness. They believe conscious experience is the result of perceptual inferences about world states causing sensations. Thus, understanding plant consciousness might mean grasping how plants probabilistically interpret their environment.</a:t>
            </a:r>
          </a:p>
          <a:p>
            <a:pPr algn="l">
              <a:buFont typeface="Arial" panose="020B0604020202020204" pitchFamily="34" charset="0"/>
              <a:buChar char="•"/>
            </a:pPr>
            <a:r>
              <a:rPr lang="en-US" b="0" i="0" dirty="0">
                <a:solidFill>
                  <a:srgbClr val="374151"/>
                </a:solidFill>
                <a:effectLst/>
                <a:latin typeface="Söhne"/>
              </a:rPr>
              <a:t>Some theories propose that consciousness emerges from the interaction between an organism and its environment. Understanding plant sentience in this view would require combining PP with an ecological approach that examines both plant predictions and behaviors.</a:t>
            </a:r>
          </a:p>
          <a:p>
            <a:br>
              <a:rPr lang="en-US" dirty="0"/>
            </a:b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20</a:t>
            </a:fld>
            <a:endParaRPr lang="en-US"/>
          </a:p>
        </p:txBody>
      </p:sp>
    </p:spTree>
    <p:extLst>
      <p:ext uri="{BB962C8B-B14F-4D97-AF65-F5344CB8AC3E}">
        <p14:creationId xmlns:p14="http://schemas.microsoft.com/office/powerpoint/2010/main" val="12404903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374151"/>
                </a:solidFill>
                <a:effectLst/>
                <a:latin typeface="Söhne"/>
              </a:rPr>
              <a:t>Introduction</a:t>
            </a:r>
            <a:r>
              <a:rPr lang="en-US" b="0" i="0" dirty="0">
                <a:solidFill>
                  <a:srgbClr val="374151"/>
                </a:solidFill>
                <a:effectLst/>
                <a:latin typeface="Söhne"/>
              </a:rPr>
              <a:t>:</a:t>
            </a:r>
          </a:p>
          <a:p>
            <a:pPr marL="742950" lvl="1" indent="-285750" algn="l">
              <a:buFont typeface="Arial" panose="020B0604020202020204" pitchFamily="34" charset="0"/>
              <a:buChar char="•"/>
            </a:pPr>
            <a:r>
              <a:rPr lang="en-US" b="0" i="0" dirty="0">
                <a:solidFill>
                  <a:srgbClr val="374151"/>
                </a:solidFill>
                <a:effectLst/>
                <a:latin typeface="Söhne"/>
              </a:rPr>
              <a:t>The evolution of cognition and consciousness isn't exclusive to humans or even vertebrates but extends across the tree of life, including the 96 phyla. This review specifically centers on vascular plants but suggests that its principles may be applicable to other organisms as well.</a:t>
            </a:r>
          </a:p>
          <a:p>
            <a:pPr algn="l">
              <a:buFont typeface="Arial" panose="020B0604020202020204" pitchFamily="34" charset="0"/>
              <a:buChar char="•"/>
            </a:pPr>
            <a:r>
              <a:rPr lang="en-US" b="1" i="0" dirty="0">
                <a:solidFill>
                  <a:srgbClr val="374151"/>
                </a:solidFill>
                <a:effectLst/>
                <a:latin typeface="Söhne"/>
              </a:rPr>
              <a:t>Cognition and Locomotion</a:t>
            </a:r>
            <a:r>
              <a:rPr lang="en-US" b="0" i="0" dirty="0">
                <a:solidFill>
                  <a:srgbClr val="374151"/>
                </a:solidFill>
                <a:effectLst/>
                <a:latin typeface="Söhne"/>
              </a:rPr>
              <a:t>:</a:t>
            </a:r>
          </a:p>
          <a:p>
            <a:pPr marL="742950" lvl="1" indent="-285750" algn="l">
              <a:buFont typeface="Arial" panose="020B0604020202020204" pitchFamily="34" charset="0"/>
              <a:buChar char="•"/>
            </a:pPr>
            <a:r>
              <a:rPr lang="en-US" b="0" i="0" dirty="0">
                <a:solidFill>
                  <a:srgbClr val="374151"/>
                </a:solidFill>
                <a:effectLst/>
                <a:latin typeface="Söhne"/>
              </a:rPr>
              <a:t>Traditionally, cognition and consciousness were assumed to be limited to moving animals. However, this is a flawed perspective. The evolutionary split between animals and plants began at the single-cell stage, where primordial animal cells adopted locomotion and plants became photosynthetic, leading to their stationary lifestyle.</a:t>
            </a:r>
          </a:p>
          <a:p>
            <a:pPr marL="742950" lvl="1" indent="-285750" algn="l">
              <a:buFont typeface="Arial" panose="020B0604020202020204" pitchFamily="34" charset="0"/>
              <a:buChar char="•"/>
            </a:pPr>
            <a:r>
              <a:rPr lang="en-US" b="0" i="0" dirty="0">
                <a:solidFill>
                  <a:srgbClr val="374151"/>
                </a:solidFill>
                <a:effectLst/>
                <a:latin typeface="Söhne"/>
              </a:rPr>
              <a:t>Locomotion is merely one form of movement. Plants, though stationary, do "move" in different ways, relying on growth patterns and turgor-based cellular changes. This allows them to adaptively respond to environmental changes.</a:t>
            </a:r>
          </a:p>
          <a:p>
            <a:pPr algn="l">
              <a:buFont typeface="Arial" panose="020B0604020202020204" pitchFamily="34" charset="0"/>
              <a:buChar char="•"/>
            </a:pPr>
            <a:r>
              <a:rPr lang="en-US" b="1" i="0" dirty="0">
                <a:solidFill>
                  <a:srgbClr val="374151"/>
                </a:solidFill>
                <a:effectLst/>
                <a:latin typeface="Söhne"/>
              </a:rPr>
              <a:t>Plant Behaviors and Intelligence</a:t>
            </a:r>
            <a:r>
              <a:rPr lang="en-US" b="0" i="0" dirty="0">
                <a:solidFill>
                  <a:srgbClr val="374151"/>
                </a:solidFill>
                <a:effectLst/>
                <a:latin typeface="Söhne"/>
              </a:rPr>
              <a:t>:</a:t>
            </a:r>
          </a:p>
          <a:p>
            <a:pPr marL="742950" lvl="1" indent="-285750" algn="l">
              <a:buFont typeface="Arial" panose="020B0604020202020204" pitchFamily="34" charset="0"/>
              <a:buChar char="•"/>
            </a:pPr>
            <a:r>
              <a:rPr lang="en-US" b="0" i="0" dirty="0">
                <a:solidFill>
                  <a:srgbClr val="374151"/>
                </a:solidFill>
                <a:effectLst/>
                <a:latin typeface="Söhne"/>
              </a:rPr>
              <a:t>Recent research challenges human-centric views, suggesting that behaviors such as light foraging and decision-making, previously thought exclusive to animals, are also present in plants. This is made possible due to phenotypic plasticity. Consequently, numerous studies and scholars argue for recognizing plants as intelligent or cognitive beings.</a:t>
            </a:r>
          </a:p>
          <a:p>
            <a:pPr algn="l">
              <a:buFont typeface="Arial" panose="020B0604020202020204" pitchFamily="34" charset="0"/>
              <a:buChar char="•"/>
            </a:pPr>
            <a:r>
              <a:rPr lang="en-US" b="1" i="0" dirty="0">
                <a:solidFill>
                  <a:srgbClr val="374151"/>
                </a:solidFill>
                <a:effectLst/>
                <a:latin typeface="Söhne"/>
              </a:rPr>
              <a:t>Debate on Plant Consciousness</a:t>
            </a:r>
            <a:r>
              <a:rPr lang="en-US" b="0" i="0" dirty="0">
                <a:solidFill>
                  <a:srgbClr val="374151"/>
                </a:solidFill>
                <a:effectLst/>
                <a:latin typeface="Söhne"/>
              </a:rPr>
              <a:t>:</a:t>
            </a:r>
          </a:p>
          <a:p>
            <a:pPr marL="742950" lvl="1" indent="-285750" algn="l">
              <a:buFont typeface="Arial" panose="020B0604020202020204" pitchFamily="34" charset="0"/>
              <a:buChar char="•"/>
            </a:pPr>
            <a:r>
              <a:rPr lang="en-US" b="0" i="0" dirty="0">
                <a:solidFill>
                  <a:srgbClr val="374151"/>
                </a:solidFill>
                <a:effectLst/>
                <a:latin typeface="Söhne"/>
              </a:rPr>
              <a:t>A prominent discussion is if plants, besides being cognitive, are also sentient or conscious. Consciousness here refers to the presence of some form of subjective experience, such as feelings or awareness of events. The article doesn't assertively argue for plant consciousness but promotes an informed debate on the possibility, stating that consciousness shouldn't be an attribute exclusive to animals.</a:t>
            </a:r>
          </a:p>
          <a:p>
            <a:pPr marL="742950" lvl="1" indent="-285750" algn="l">
              <a:buFont typeface="Arial" panose="020B0604020202020204" pitchFamily="34" charset="0"/>
              <a:buChar char="•"/>
            </a:pPr>
            <a:endParaRPr lang="en-US" b="0" i="0" dirty="0">
              <a:solidFill>
                <a:srgbClr val="374151"/>
              </a:solidFill>
              <a:effectLst/>
              <a:latin typeface="Söhne"/>
            </a:endParaRPr>
          </a:p>
          <a:p>
            <a:pPr marL="742950" lvl="1" indent="-285750" algn="l">
              <a:buFont typeface="Arial" panose="020B0604020202020204" pitchFamily="34" charset="0"/>
              <a:buChar char="•"/>
            </a:pPr>
            <a:endParaRPr lang="en-US" b="0" i="0" dirty="0">
              <a:solidFill>
                <a:srgbClr val="374151"/>
              </a:solidFill>
              <a:effectLst/>
              <a:latin typeface="Söhne"/>
            </a:endParaRPr>
          </a:p>
          <a:p>
            <a:pPr marL="457200" lvl="1" indent="0" algn="l">
              <a:buFont typeface="Arial" panose="020B0604020202020204" pitchFamily="34" charset="0"/>
              <a:buNone/>
            </a:pPr>
            <a:r>
              <a:rPr lang="en-US" b="0" i="0" dirty="0">
                <a:solidFill>
                  <a:srgbClr val="000000"/>
                </a:solidFill>
                <a:effectLst/>
                <a:latin typeface="Söhne"/>
              </a:rPr>
              <a:t>The article first examines empirical data about plant cognition. It then delves into Plant Neurobiology, suggesting that understanding sensorimotor integration in plants can give insights into their experience. Next, the article explores five significant theories of consciousness that don't rely on animal-centric views. The overarching challenge is understanding if principles from psychology and evolutionary study of cognition and consciousness can be generalized across plants and animals, respecting their unique attributes.</a:t>
            </a:r>
          </a:p>
          <a:p>
            <a:pPr algn="l"/>
            <a:br>
              <a:rPr lang="en-US" b="0" i="0" dirty="0">
                <a:solidFill>
                  <a:srgbClr val="000000"/>
                </a:solidFill>
                <a:effectLst/>
                <a:latin typeface="Söhne"/>
              </a:rPr>
            </a:br>
            <a:r>
              <a:rPr lang="en-US" b="1" i="0" dirty="0">
                <a:solidFill>
                  <a:srgbClr val="374151"/>
                </a:solidFill>
                <a:effectLst/>
                <a:latin typeface="Söhne"/>
              </a:rPr>
              <a:t>2 PLANT COGNITION</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The exploration of plant consciousness begins with observing cognitive capacities in plants.</a:t>
            </a:r>
          </a:p>
          <a:p>
            <a:pPr algn="l">
              <a:buFont typeface="Arial" panose="020B0604020202020204" pitchFamily="34" charset="0"/>
              <a:buChar char="•"/>
            </a:pPr>
            <a:r>
              <a:rPr lang="en-US" b="0" i="0" dirty="0">
                <a:solidFill>
                  <a:srgbClr val="374151"/>
                </a:solidFill>
                <a:effectLst/>
                <a:latin typeface="Söhne"/>
              </a:rPr>
              <a:t>Cognition in plants involves behaviors leading to enhanced chances of survival.</a:t>
            </a:r>
          </a:p>
          <a:p>
            <a:pPr algn="l">
              <a:buFont typeface="Arial" panose="020B0604020202020204" pitchFamily="34" charset="0"/>
              <a:buChar char="•"/>
            </a:pPr>
            <a:r>
              <a:rPr lang="en-US" b="0" i="0" dirty="0">
                <a:solidFill>
                  <a:srgbClr val="374151"/>
                </a:solidFill>
                <a:effectLst/>
                <a:latin typeface="Söhne"/>
              </a:rPr>
              <a:t>Not all plant behaviors are cognitive; only those that are adaptive, flexible, anticipatory, and goal-oriented.</a:t>
            </a:r>
          </a:p>
          <a:p>
            <a:pPr algn="l">
              <a:buFont typeface="Arial" panose="020B0604020202020204" pitchFamily="34" charset="0"/>
              <a:buChar char="•"/>
            </a:pPr>
            <a:r>
              <a:rPr lang="en-US" b="0" i="0" dirty="0">
                <a:solidFill>
                  <a:srgbClr val="374151"/>
                </a:solidFill>
                <a:effectLst/>
                <a:latin typeface="Söhne"/>
              </a:rPr>
              <a:t>Techniques like time-lapse photography and electrophysiological techniques help in studying plant behavior.</a:t>
            </a:r>
          </a:p>
          <a:p>
            <a:pPr algn="l">
              <a:buFont typeface="Arial" panose="020B0604020202020204" pitchFamily="34" charset="0"/>
              <a:buChar char="•"/>
            </a:pPr>
            <a:r>
              <a:rPr lang="en-US" b="0" i="0" dirty="0">
                <a:solidFill>
                  <a:srgbClr val="374151"/>
                </a:solidFill>
                <a:effectLst/>
                <a:latin typeface="Söhne"/>
              </a:rPr>
              <a:t>Plants have the capacity to adapt beyond just reacting to immediate stimuli.</a:t>
            </a:r>
          </a:p>
          <a:p>
            <a:pPr algn="l"/>
            <a:r>
              <a:rPr lang="en-US" b="1" i="0" dirty="0">
                <a:solidFill>
                  <a:srgbClr val="374151"/>
                </a:solidFill>
                <a:effectLst/>
                <a:latin typeface="Söhne"/>
              </a:rPr>
              <a:t>2.1 Communication</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Plants communicate both internally and with other plants via biogenic volatile organic compounds (VOCs).</a:t>
            </a:r>
          </a:p>
          <a:p>
            <a:pPr algn="l">
              <a:buFont typeface="Arial" panose="020B0604020202020204" pitchFamily="34" charset="0"/>
              <a:buChar char="•"/>
            </a:pPr>
            <a:r>
              <a:rPr lang="en-US" b="0" i="0" dirty="0">
                <a:solidFill>
                  <a:srgbClr val="374151"/>
                </a:solidFill>
                <a:effectLst/>
                <a:latin typeface="Söhne"/>
              </a:rPr>
              <a:t>VOCs have a variety of functions, including warning of herbivore attack, defense mechanisms, and assisting in finding hosts.</a:t>
            </a:r>
          </a:p>
          <a:p>
            <a:pPr algn="l">
              <a:buFont typeface="Arial" panose="020B0604020202020204" pitchFamily="34" charset="0"/>
              <a:buChar char="•"/>
            </a:pPr>
            <a:r>
              <a:rPr lang="en-US" b="0" i="0" dirty="0">
                <a:solidFill>
                  <a:srgbClr val="374151"/>
                </a:solidFill>
                <a:effectLst/>
                <a:latin typeface="Söhne"/>
              </a:rPr>
              <a:t>Another example is the ability of plants to sense sound vibrations and respond. The model plant, Arabidopsis thaliana, uses trichomes (hair-like structures) to detect vibrations made by caterpillars and produces toxins in response.</a:t>
            </a:r>
          </a:p>
          <a:p>
            <a:pPr algn="l">
              <a:buFont typeface="Arial" panose="020B0604020202020204" pitchFamily="34" charset="0"/>
              <a:buChar char="•"/>
            </a:pPr>
            <a:r>
              <a:rPr lang="en-US" b="0" i="0" dirty="0">
                <a:solidFill>
                  <a:srgbClr val="374151"/>
                </a:solidFill>
                <a:effectLst/>
                <a:latin typeface="Söhne"/>
              </a:rPr>
              <a:t>Underground communication takes place due to the interaction of plant roots with mycorrhizal fungi, leading to adaptive changes in the plants.</a:t>
            </a:r>
          </a:p>
          <a:p>
            <a:pPr algn="l">
              <a:buFont typeface="Arial" panose="020B0604020202020204" pitchFamily="34" charset="0"/>
              <a:buChar char="•"/>
            </a:pPr>
            <a:r>
              <a:rPr lang="en-US" b="0" i="0" dirty="0">
                <a:solidFill>
                  <a:srgbClr val="374151"/>
                </a:solidFill>
                <a:effectLst/>
                <a:latin typeface="Söhne"/>
              </a:rPr>
              <a:t>Plants can also control insect behavior through chemical compounds.</a:t>
            </a:r>
          </a:p>
          <a:p>
            <a:pPr algn="l"/>
            <a:r>
              <a:rPr lang="en-US" b="1" i="0" dirty="0">
                <a:solidFill>
                  <a:srgbClr val="374151"/>
                </a:solidFill>
                <a:effectLst/>
                <a:latin typeface="Söhne"/>
              </a:rPr>
              <a:t>2.2 Kin recognition</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Plants have the ability to recognize and discriminate kin from non-kin.</a:t>
            </a:r>
          </a:p>
          <a:p>
            <a:pPr algn="l">
              <a:buFont typeface="Arial" panose="020B0604020202020204" pitchFamily="34" charset="0"/>
              <a:buChar char="•"/>
            </a:pPr>
            <a:r>
              <a:rPr lang="en-US" b="0" i="0" dirty="0">
                <a:solidFill>
                  <a:srgbClr val="374151"/>
                </a:solidFill>
                <a:effectLst/>
                <a:latin typeface="Söhne"/>
              </a:rPr>
              <a:t>Root interaction and chemical exudates act as cues for kin recognition in some plants.</a:t>
            </a:r>
          </a:p>
          <a:p>
            <a:pPr algn="l">
              <a:buFont typeface="Arial" panose="020B0604020202020204" pitchFamily="34" charset="0"/>
              <a:buChar char="•"/>
            </a:pPr>
            <a:r>
              <a:rPr lang="en-US" b="0" i="0" dirty="0">
                <a:solidFill>
                  <a:srgbClr val="374151"/>
                </a:solidFill>
                <a:effectLst/>
                <a:latin typeface="Söhne"/>
              </a:rPr>
              <a:t>Photoreceptors also play a role in kin recognition, and certain plants demonstrate more cooperative behavior when interacting with kin members compared to non-kin.</a:t>
            </a:r>
          </a:p>
          <a:p>
            <a:pPr algn="l"/>
            <a:br>
              <a:rPr lang="en-US" dirty="0"/>
            </a:br>
            <a:r>
              <a:rPr lang="en-US" b="1" i="0" dirty="0">
                <a:solidFill>
                  <a:srgbClr val="374151"/>
                </a:solidFill>
                <a:effectLst/>
                <a:latin typeface="Söhne"/>
              </a:rPr>
              <a:t>2.3 Decision-making</a:t>
            </a:r>
            <a:br>
              <a:rPr lang="en-US" b="0" i="0" dirty="0">
                <a:solidFill>
                  <a:srgbClr val="374151"/>
                </a:solidFill>
                <a:effectLst/>
                <a:latin typeface="Söhne"/>
              </a:rPr>
            </a:br>
            <a:r>
              <a:rPr lang="en-US" b="0" i="0" dirty="0">
                <a:solidFill>
                  <a:srgbClr val="374151"/>
                </a:solidFill>
                <a:effectLst/>
                <a:latin typeface="Söhne"/>
              </a:rPr>
              <a:t>Traditional views considered plant behavior as purely reactive. Recent evidence disputes this, showing that plants exhibit decision-making based on their environments. They must decide optimal directions and rates of growth and prioritize resources. For instance, the parasitic vine </a:t>
            </a:r>
            <a:r>
              <a:rPr lang="en-US" b="0" i="0" dirty="0" err="1">
                <a:solidFill>
                  <a:srgbClr val="374151"/>
                </a:solidFill>
                <a:effectLst/>
                <a:latin typeface="Söhne"/>
              </a:rPr>
              <a:t>Cuscuta</a:t>
            </a:r>
            <a:r>
              <a:rPr lang="en-US" b="0" i="0" dirty="0">
                <a:solidFill>
                  <a:srgbClr val="374151"/>
                </a:solidFill>
                <a:effectLst/>
                <a:latin typeface="Söhne"/>
              </a:rPr>
              <a:t> displays a preference for tomato plants over wheat due to the nutritive value, indicating decision-making. Roots also make decisions, adapting growth in response to saline conditions. Research reveals that plants make complex decisions based on different parameters to enhance their survival chances.</a:t>
            </a:r>
          </a:p>
          <a:p>
            <a:pPr algn="l"/>
            <a:r>
              <a:rPr lang="en-US" b="1" i="0" dirty="0">
                <a:solidFill>
                  <a:srgbClr val="374151"/>
                </a:solidFill>
                <a:effectLst/>
                <a:latin typeface="Söhne"/>
              </a:rPr>
              <a:t>2.4 Anticipatory behavior</a:t>
            </a:r>
            <a:br>
              <a:rPr lang="en-US" b="0" i="0" dirty="0">
                <a:solidFill>
                  <a:srgbClr val="374151"/>
                </a:solidFill>
                <a:effectLst/>
                <a:latin typeface="Söhne"/>
              </a:rPr>
            </a:br>
            <a:r>
              <a:rPr lang="en-US" b="0" i="0" dirty="0">
                <a:solidFill>
                  <a:srgbClr val="374151"/>
                </a:solidFill>
                <a:effectLst/>
                <a:latin typeface="Söhne"/>
              </a:rPr>
              <a:t>Anticipatory behavior in plants helps them prepare for future conditions. Examples include the Lavatera </a:t>
            </a:r>
            <a:r>
              <a:rPr lang="en-US" b="0" i="0" dirty="0" err="1">
                <a:solidFill>
                  <a:srgbClr val="374151"/>
                </a:solidFill>
                <a:effectLst/>
                <a:latin typeface="Söhne"/>
              </a:rPr>
              <a:t>cretica</a:t>
            </a:r>
            <a:r>
              <a:rPr lang="en-US" b="0" i="0" dirty="0">
                <a:solidFill>
                  <a:srgbClr val="374151"/>
                </a:solidFill>
                <a:effectLst/>
                <a:latin typeface="Söhne"/>
              </a:rPr>
              <a:t>, whose leaves reorient at night to anticipate sunrise, and roots of certain plants, which adjust growth based on predicted nutrient availability. Plants are described as "anticipatory engines," consistently monitoring their surroundings to make predictions and adapt for upcoming environmental changes.</a:t>
            </a:r>
          </a:p>
          <a:p>
            <a:pPr algn="l"/>
            <a:r>
              <a:rPr lang="en-US" b="1" i="0" dirty="0">
                <a:solidFill>
                  <a:srgbClr val="374151"/>
                </a:solidFill>
                <a:effectLst/>
                <a:latin typeface="Söhne"/>
              </a:rPr>
              <a:t>2.5 Learning and memory</a:t>
            </a:r>
            <a:br>
              <a:rPr lang="en-US" b="0" i="0" dirty="0">
                <a:solidFill>
                  <a:srgbClr val="374151"/>
                </a:solidFill>
                <a:effectLst/>
                <a:latin typeface="Söhne"/>
              </a:rPr>
            </a:br>
            <a:r>
              <a:rPr lang="en-US" b="0" i="0" dirty="0">
                <a:solidFill>
                  <a:srgbClr val="374151"/>
                </a:solidFill>
                <a:effectLst/>
                <a:latin typeface="Söhne"/>
              </a:rPr>
              <a:t>Research on plant learning and memory has been ongoing since the 19th Century. For example, the Mimosa </a:t>
            </a:r>
            <a:r>
              <a:rPr lang="en-US" b="0" i="0" dirty="0" err="1">
                <a:solidFill>
                  <a:srgbClr val="374151"/>
                </a:solidFill>
                <a:effectLst/>
                <a:latin typeface="Söhne"/>
              </a:rPr>
              <a:t>pudica</a:t>
            </a:r>
            <a:r>
              <a:rPr lang="en-US" b="0" i="0" dirty="0">
                <a:solidFill>
                  <a:srgbClr val="374151"/>
                </a:solidFill>
                <a:effectLst/>
                <a:latin typeface="Söhne"/>
              </a:rPr>
              <a:t> plant displays habituation, where repeated stimuli result in decreased response. This behavior can last up to 28 days, suggesting long-term memory. Studies have also explored more complex forms of learning, such as classical conditioning. Evidence indicates that plants can learn from past experiences to adjust behavior and phenotype for better survival. However, the field of plant learning and memory is still emerging, with mixed results and a need for more consistent, ecologically relevant research.</a:t>
            </a:r>
          </a:p>
          <a:p>
            <a:pPr algn="l"/>
            <a:br>
              <a:rPr lang="en-US" dirty="0"/>
            </a:br>
            <a:r>
              <a:rPr lang="en-US" b="1" i="0" dirty="0">
                <a:solidFill>
                  <a:srgbClr val="374151"/>
                </a:solidFill>
                <a:effectLst/>
                <a:latin typeface="Söhne"/>
              </a:rPr>
              <a:t>2.6 Foraging and competition</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Plants have the capacity to integrate information from different sources, which helps them develop strategies for nutrient foraging.</a:t>
            </a:r>
          </a:p>
          <a:p>
            <a:pPr algn="l">
              <a:buFont typeface="Arial" panose="020B0604020202020204" pitchFamily="34" charset="0"/>
              <a:buChar char="•"/>
            </a:pPr>
            <a:r>
              <a:rPr lang="en-US" b="0" i="0" dirty="0">
                <a:solidFill>
                  <a:srgbClr val="374151"/>
                </a:solidFill>
                <a:effectLst/>
                <a:latin typeface="Söhne"/>
              </a:rPr>
              <a:t>Clones of Fragaria </a:t>
            </a:r>
            <a:r>
              <a:rPr lang="en-US" b="0" i="0" dirty="0" err="1">
                <a:solidFill>
                  <a:srgbClr val="374151"/>
                </a:solidFill>
                <a:effectLst/>
                <a:latin typeface="Söhne"/>
              </a:rPr>
              <a:t>vesca</a:t>
            </a:r>
            <a:r>
              <a:rPr lang="en-US" b="0" i="0" dirty="0">
                <a:solidFill>
                  <a:srgbClr val="374151"/>
                </a:solidFill>
                <a:effectLst/>
                <a:latin typeface="Söhne"/>
              </a:rPr>
              <a:t> use previous experiences to anticipate the presence of nutrients in new environments.</a:t>
            </a:r>
          </a:p>
          <a:p>
            <a:pPr algn="l">
              <a:buFont typeface="Arial" panose="020B0604020202020204" pitchFamily="34" charset="0"/>
              <a:buChar char="•"/>
            </a:pPr>
            <a:r>
              <a:rPr lang="en-US" b="0" i="0" dirty="0">
                <a:solidFill>
                  <a:srgbClr val="374151"/>
                </a:solidFill>
                <a:effectLst/>
                <a:latin typeface="Söhne"/>
              </a:rPr>
              <a:t>Foraging is influenced by competition. In different conditions, plants adjust their root growth and other strategies based on the presence or absence of competitors and resource allocation.</a:t>
            </a:r>
          </a:p>
          <a:p>
            <a:pPr algn="l">
              <a:buFont typeface="Arial" panose="020B0604020202020204" pitchFamily="34" charset="0"/>
              <a:buChar char="•"/>
            </a:pPr>
            <a:r>
              <a:rPr lang="en-US" b="0" i="0" dirty="0">
                <a:solidFill>
                  <a:srgbClr val="374151"/>
                </a:solidFill>
                <a:effectLst/>
                <a:latin typeface="Söhne"/>
              </a:rPr>
              <a:t>Studies have shown that plants gather information from competitors to make decisions about foraging.</a:t>
            </a:r>
          </a:p>
          <a:p>
            <a:pPr algn="l">
              <a:buFont typeface="Arial" panose="020B0604020202020204" pitchFamily="34" charset="0"/>
              <a:buChar char="•"/>
            </a:pPr>
            <a:r>
              <a:rPr lang="en-US" b="0" i="0" dirty="0">
                <a:solidFill>
                  <a:srgbClr val="374151"/>
                </a:solidFill>
                <a:effectLst/>
                <a:latin typeface="Söhne"/>
              </a:rPr>
              <a:t>Game theoretical models, originally designed for predicting strategic interactions in competitive games, have been applied to predict behaviors of plants competing for soil resources.</a:t>
            </a:r>
          </a:p>
          <a:p>
            <a:pPr algn="l"/>
            <a:r>
              <a:rPr lang="en-US" b="1" i="0" dirty="0">
                <a:solidFill>
                  <a:srgbClr val="374151"/>
                </a:solidFill>
                <a:effectLst/>
                <a:latin typeface="Söhne"/>
              </a:rPr>
              <a:t>2.7 Risk sensitivity</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Animals show sensitivity to variability in nutrients, affecting their risk behavior. Plants, specifically P. sativum in experiments, showed similar risk sensitivity in root growth based on nutrient availability.</a:t>
            </a:r>
          </a:p>
          <a:p>
            <a:pPr algn="l">
              <a:buFont typeface="Arial" panose="020B0604020202020204" pitchFamily="34" charset="0"/>
              <a:buChar char="•"/>
            </a:pPr>
            <a:r>
              <a:rPr lang="en-US" b="0" i="0" dirty="0">
                <a:solidFill>
                  <a:srgbClr val="374151"/>
                </a:solidFill>
                <a:effectLst/>
                <a:latin typeface="Söhne"/>
              </a:rPr>
              <a:t>Based on experiments, plants seem to make decisions that maximize their fitness, suggesting that decision-making theories for animals might be applicable to plants.</a:t>
            </a:r>
          </a:p>
          <a:p>
            <a:pPr algn="l"/>
            <a:r>
              <a:rPr lang="en-US" b="1" i="0" dirty="0">
                <a:solidFill>
                  <a:srgbClr val="374151"/>
                </a:solidFill>
                <a:effectLst/>
                <a:latin typeface="Söhne"/>
              </a:rPr>
              <a:t>2.8 Mimicry</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Mimicry in plants refers to adaptive resemblances to other plants or entities.</a:t>
            </a:r>
          </a:p>
          <a:p>
            <a:pPr algn="l">
              <a:buFont typeface="Arial" panose="020B0604020202020204" pitchFamily="34" charset="0"/>
              <a:buChar char="•"/>
            </a:pPr>
            <a:r>
              <a:rPr lang="en-US" b="0" i="0" dirty="0">
                <a:solidFill>
                  <a:srgbClr val="374151"/>
                </a:solidFill>
                <a:effectLst/>
                <a:latin typeface="Söhne"/>
              </a:rPr>
              <a:t>Examples of plant mimicry are rarer than in animals. </a:t>
            </a:r>
            <a:r>
              <a:rPr lang="en-US" b="0" i="0" dirty="0" err="1">
                <a:solidFill>
                  <a:srgbClr val="374151"/>
                </a:solidFill>
                <a:effectLst/>
                <a:latin typeface="Söhne"/>
              </a:rPr>
              <a:t>Boquila</a:t>
            </a:r>
            <a:r>
              <a:rPr lang="en-US" b="0" i="0" dirty="0">
                <a:solidFill>
                  <a:srgbClr val="374151"/>
                </a:solidFill>
                <a:effectLst/>
                <a:latin typeface="Söhne"/>
              </a:rPr>
              <a:t> </a:t>
            </a:r>
            <a:r>
              <a:rPr lang="en-US" b="0" i="0" dirty="0" err="1">
                <a:solidFill>
                  <a:srgbClr val="374151"/>
                </a:solidFill>
                <a:effectLst/>
                <a:latin typeface="Söhne"/>
              </a:rPr>
              <a:t>trifoliolata</a:t>
            </a:r>
            <a:r>
              <a:rPr lang="en-US" b="0" i="0" dirty="0">
                <a:solidFill>
                  <a:srgbClr val="374151"/>
                </a:solidFill>
                <a:effectLst/>
                <a:latin typeface="Söhne"/>
              </a:rPr>
              <a:t>, for instance, can mimic the leaves of its supporting host to avoid predation.</a:t>
            </a:r>
          </a:p>
          <a:p>
            <a:pPr algn="l">
              <a:buFont typeface="Arial" panose="020B0604020202020204" pitchFamily="34" charset="0"/>
              <a:buChar char="•"/>
            </a:pPr>
            <a:r>
              <a:rPr lang="en-US" b="0" i="0" dirty="0">
                <a:solidFill>
                  <a:srgbClr val="374151"/>
                </a:solidFill>
                <a:effectLst/>
                <a:latin typeface="Söhne"/>
              </a:rPr>
              <a:t>This mimicry behavior has been observed even without physical contact, suggesting different mechanisms, including a primitive vision system.</a:t>
            </a:r>
          </a:p>
          <a:p>
            <a:pPr algn="l">
              <a:buFont typeface="Arial" panose="020B0604020202020204" pitchFamily="34" charset="0"/>
              <a:buChar char="•"/>
            </a:pPr>
            <a:r>
              <a:rPr lang="en-US" b="0" i="0" dirty="0">
                <a:solidFill>
                  <a:srgbClr val="374151"/>
                </a:solidFill>
                <a:effectLst/>
                <a:latin typeface="Söhne"/>
              </a:rPr>
              <a:t>Research differentiates between plants using mimicry for pollination and those exploiting animals' perceptual biases. Exploitation of these biases may be a precursor to the evolution of mimicry.</a:t>
            </a:r>
          </a:p>
          <a:p>
            <a:pPr algn="l">
              <a:buFont typeface="Arial" panose="020B0604020202020204" pitchFamily="34" charset="0"/>
              <a:buChar char="•"/>
            </a:pPr>
            <a:r>
              <a:rPr lang="en-US" b="0" i="0" dirty="0">
                <a:solidFill>
                  <a:srgbClr val="374151"/>
                </a:solidFill>
                <a:effectLst/>
                <a:latin typeface="Söhne"/>
              </a:rPr>
              <a:t>The ability of </a:t>
            </a:r>
            <a:r>
              <a:rPr lang="en-US" b="0" i="0" dirty="0" err="1">
                <a:solidFill>
                  <a:srgbClr val="374151"/>
                </a:solidFill>
                <a:effectLst/>
                <a:latin typeface="Söhne"/>
              </a:rPr>
              <a:t>Boquila</a:t>
            </a:r>
            <a:r>
              <a:rPr lang="en-US" b="0" i="0" dirty="0">
                <a:solidFill>
                  <a:srgbClr val="374151"/>
                </a:solidFill>
                <a:effectLst/>
                <a:latin typeface="Söhne"/>
              </a:rPr>
              <a:t> to adapt and mimic different hosts in its environment suggests cognitive complexities in plant behaviors akin to those seen in some animals.</a:t>
            </a:r>
          </a:p>
          <a:p>
            <a:pPr algn="l"/>
            <a:r>
              <a:rPr lang="en-US" b="1" i="0" dirty="0">
                <a:solidFill>
                  <a:srgbClr val="374151"/>
                </a:solidFill>
                <a:effectLst/>
                <a:latin typeface="Söhne"/>
              </a:rPr>
              <a:t>2.9 Numerosity</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Various animals, including chicks and honeybees, have shown the ability to estimate and process quantitative magnitudes, which is called numerical competence.</a:t>
            </a:r>
          </a:p>
          <a:p>
            <a:pPr algn="l">
              <a:buFont typeface="Arial" panose="020B0604020202020204" pitchFamily="34" charset="0"/>
              <a:buChar char="•"/>
            </a:pPr>
            <a:r>
              <a:rPr lang="en-US" b="0" i="0" dirty="0">
                <a:solidFill>
                  <a:srgbClr val="374151"/>
                </a:solidFill>
                <a:effectLst/>
                <a:latin typeface="Söhne"/>
              </a:rPr>
              <a:t>The carnivorous plant, Venus flytrap (Dionaea muscipula), demonstrates an ability that suggests numerical competence. It can count the number of times its trigger hairs are stimulated before closing its trap and releasing digestive enzymes.</a:t>
            </a:r>
          </a:p>
          <a:p>
            <a:pPr algn="l">
              <a:buFont typeface="Arial" panose="020B0604020202020204" pitchFamily="34" charset="0"/>
              <a:buChar char="•"/>
            </a:pPr>
            <a:r>
              <a:rPr lang="en-US" b="0" i="0" dirty="0">
                <a:solidFill>
                  <a:srgbClr val="374151"/>
                </a:solidFill>
                <a:effectLst/>
                <a:latin typeface="Söhne"/>
              </a:rPr>
              <a:t>An insect must stimulate the trap's mechanoreceptors at least twice within 20-30 seconds for the trap to close.</a:t>
            </a:r>
          </a:p>
          <a:p>
            <a:pPr algn="l">
              <a:buFont typeface="Arial" panose="020B0604020202020204" pitchFamily="34" charset="0"/>
              <a:buChar char="•"/>
            </a:pPr>
            <a:r>
              <a:rPr lang="en-US" b="0" i="0" dirty="0">
                <a:solidFill>
                  <a:srgbClr val="374151"/>
                </a:solidFill>
                <a:effectLst/>
                <a:latin typeface="Söhne"/>
              </a:rPr>
              <a:t>After the trap closes, the plant counts up to five stimulations before releasing its enzymes.</a:t>
            </a:r>
          </a:p>
          <a:p>
            <a:pPr algn="l">
              <a:buFont typeface="Arial" panose="020B0604020202020204" pitchFamily="34" charset="0"/>
              <a:buChar char="•"/>
            </a:pPr>
            <a:r>
              <a:rPr lang="en-US" b="0" i="0" dirty="0">
                <a:solidFill>
                  <a:srgbClr val="374151"/>
                </a:solidFill>
                <a:effectLst/>
                <a:latin typeface="Söhne"/>
              </a:rPr>
              <a:t>While more research is needed, there's speculation that such numerical sensitivity in plants aids in adaptive decision-making. Recent findings also suggest that the Venus flytrap can adjust its counting strategy based on different prey.</a:t>
            </a:r>
          </a:p>
          <a:p>
            <a:pPr algn="l"/>
            <a:r>
              <a:rPr lang="en-US" b="1" i="0" dirty="0">
                <a:solidFill>
                  <a:srgbClr val="374151"/>
                </a:solidFill>
                <a:effectLst/>
                <a:latin typeface="Söhne"/>
              </a:rPr>
              <a:t>2.10 Swarm intelligence</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Swarm intelligence refers to the collective behavior of decentralized groups responding to nearby sensory inputs, seen in entities like birds, ants, fish, and humans.</a:t>
            </a:r>
          </a:p>
          <a:p>
            <a:pPr algn="l">
              <a:buFont typeface="Arial" panose="020B0604020202020204" pitchFamily="34" charset="0"/>
              <a:buChar char="•"/>
            </a:pPr>
            <a:r>
              <a:rPr lang="en-US" b="0" i="0" dirty="0">
                <a:solidFill>
                  <a:srgbClr val="374151"/>
                </a:solidFill>
                <a:effectLst/>
                <a:latin typeface="Söhne"/>
              </a:rPr>
              <a:t>Plants might also display swarm intelligence, as suggested by the coordinated growth patterns observed in complex root systems. Such coordination aids in optimizing resources and competition.</a:t>
            </a:r>
          </a:p>
          <a:p>
            <a:pPr algn="l">
              <a:buFont typeface="Arial" panose="020B0604020202020204" pitchFamily="34" charset="0"/>
              <a:buChar char="•"/>
            </a:pPr>
            <a:r>
              <a:rPr lang="en-US" b="0" i="0" dirty="0">
                <a:solidFill>
                  <a:srgbClr val="374151"/>
                </a:solidFill>
                <a:effectLst/>
                <a:latin typeface="Söhne"/>
              </a:rPr>
              <a:t>For example, maize roots collectively scan the soil to detect nutrient patches, indicating coordinated behavior.</a:t>
            </a:r>
          </a:p>
          <a:p>
            <a:pPr algn="l">
              <a:buFont typeface="Arial" panose="020B0604020202020204" pitchFamily="34" charset="0"/>
              <a:buChar char="•"/>
            </a:pPr>
            <a:r>
              <a:rPr lang="en-US" b="0" i="0" dirty="0">
                <a:solidFill>
                  <a:srgbClr val="374151"/>
                </a:solidFill>
                <a:effectLst/>
                <a:latin typeface="Söhne"/>
              </a:rPr>
              <a:t>Various theories speculate that roots might communicate through internal electrical activity, chemical volatiles, or individual root-generated electric fields.</a:t>
            </a:r>
          </a:p>
          <a:p>
            <a:pPr algn="l">
              <a:buFont typeface="Arial" panose="020B0604020202020204" pitchFamily="34" charset="0"/>
              <a:buChar char="•"/>
            </a:pPr>
            <a:r>
              <a:rPr lang="en-US" b="0" i="0" dirty="0">
                <a:solidFill>
                  <a:srgbClr val="374151"/>
                </a:solidFill>
                <a:effectLst/>
                <a:latin typeface="Söhne"/>
              </a:rPr>
              <a:t>Some researchers believe plant roots demonstrate collective problem-solving, akin to swarm intelligence. However, others argue that since plants don't have genetic conflicts like insect colonies, their behavior doesn't qualify as true swarm intelligence.</a:t>
            </a:r>
          </a:p>
          <a:p>
            <a:pPr algn="l"/>
            <a:br>
              <a:rPr lang="en-US" dirty="0"/>
            </a:br>
            <a:br>
              <a:rPr lang="en-US" dirty="0"/>
            </a:br>
            <a:r>
              <a:rPr lang="en-US" b="1" i="0" dirty="0">
                <a:solidFill>
                  <a:srgbClr val="374151"/>
                </a:solidFill>
                <a:effectLst/>
                <a:latin typeface="Söhne"/>
              </a:rPr>
              <a:t>Topic</a:t>
            </a:r>
            <a:r>
              <a:rPr lang="en-US" b="0" i="0" dirty="0">
                <a:solidFill>
                  <a:srgbClr val="374151"/>
                </a:solidFill>
                <a:effectLst/>
                <a:latin typeface="Söhne"/>
              </a:rPr>
              <a:t>: Plant Neurobiology (PN)</a:t>
            </a:r>
          </a:p>
          <a:p>
            <a:pPr algn="l">
              <a:buFont typeface="Arial" panose="020B0604020202020204" pitchFamily="34" charset="0"/>
              <a:buChar char="•"/>
            </a:pPr>
            <a:r>
              <a:rPr lang="en-US" b="1" i="0" dirty="0">
                <a:solidFill>
                  <a:srgbClr val="374151"/>
                </a:solidFill>
                <a:effectLst/>
                <a:latin typeface="Söhne"/>
              </a:rPr>
              <a:t>Definition</a:t>
            </a:r>
            <a:r>
              <a:rPr lang="en-US" b="0" i="0" dirty="0">
                <a:solidFill>
                  <a:srgbClr val="374151"/>
                </a:solidFill>
                <a:effectLst/>
                <a:latin typeface="Söhne"/>
              </a:rPr>
              <a:t>: PN investigates plant signaling, focusing on how plants, as information-processing systems, perceive and act in a coordinated and intentional manner. The idea is to explain plant behaviors that resemble intelligent actions, considering how they integrate various informational sources to respond adaptively to their environment.</a:t>
            </a:r>
          </a:p>
          <a:p>
            <a:pPr algn="l">
              <a:buFont typeface="Arial" panose="020B0604020202020204" pitchFamily="34" charset="0"/>
              <a:buChar char="•"/>
            </a:pPr>
            <a:r>
              <a:rPr lang="en-US" b="1" i="0" dirty="0">
                <a:solidFill>
                  <a:srgbClr val="374151"/>
                </a:solidFill>
                <a:effectLst/>
                <a:latin typeface="Söhne"/>
              </a:rPr>
              <a:t>Importance</a:t>
            </a:r>
            <a:r>
              <a:rPr lang="en-US" b="0" i="0" dirty="0">
                <a:solidFill>
                  <a:srgbClr val="374151"/>
                </a:solidFill>
                <a:effectLst/>
                <a:latin typeface="Söhne"/>
              </a:rPr>
              <a:t>: The study identifies the ways plants make decisions, recognize kin, learn, and more. These actions require processing diverse information from multiple parameters, like light, temperature, humidity, and chemicals, among others. By integrating these signals, plants make decisions that maximize their fitness.</a:t>
            </a:r>
          </a:p>
          <a:p>
            <a:pPr algn="l">
              <a:buFont typeface="Arial" panose="020B0604020202020204" pitchFamily="34" charset="0"/>
              <a:buChar char="•"/>
            </a:pPr>
            <a:r>
              <a:rPr lang="en-US" b="1" i="0" dirty="0">
                <a:solidFill>
                  <a:srgbClr val="374151"/>
                </a:solidFill>
                <a:effectLst/>
                <a:latin typeface="Söhne"/>
              </a:rPr>
              <a:t>Mechanisms</a:t>
            </a:r>
            <a:r>
              <a:rPr lang="en-US" b="0" i="0" dirty="0">
                <a:solidFill>
                  <a:srgbClr val="374151"/>
                </a:solidFill>
                <a:effectLst/>
                <a:latin typeface="Söhne"/>
              </a:rPr>
              <a:t>:</a:t>
            </a:r>
          </a:p>
          <a:p>
            <a:pPr marL="742950" lvl="1" indent="-285750" algn="l">
              <a:buFont typeface="Arial" panose="020B0604020202020204" pitchFamily="34" charset="0"/>
              <a:buChar char="•"/>
            </a:pPr>
            <a:r>
              <a:rPr lang="en-US" b="0" i="0" dirty="0">
                <a:solidFill>
                  <a:srgbClr val="374151"/>
                </a:solidFill>
                <a:effectLst/>
                <a:latin typeface="Söhne"/>
              </a:rPr>
              <a:t>Plants process and combine information across their entire structure.</a:t>
            </a:r>
          </a:p>
          <a:p>
            <a:pPr marL="742950" lvl="1" indent="-285750" algn="l">
              <a:buFont typeface="Arial" panose="020B0604020202020204" pitchFamily="34" charset="0"/>
              <a:buChar char="•"/>
            </a:pPr>
            <a:r>
              <a:rPr lang="en-US" b="0" i="0" dirty="0">
                <a:solidFill>
                  <a:srgbClr val="374151"/>
                </a:solidFill>
                <a:effectLst/>
                <a:latin typeface="Söhne"/>
              </a:rPr>
              <a:t>Molecular-level functional similarities exist between animal and plant systems. Despite plants not having neurons, they possess neurotransmitters such as acetylcholine, dopamine, and serotonin.</a:t>
            </a:r>
          </a:p>
          <a:p>
            <a:pPr marL="742950" lvl="1" indent="-285750" algn="l">
              <a:buFont typeface="Arial" panose="020B0604020202020204" pitchFamily="34" charset="0"/>
              <a:buChar char="•"/>
            </a:pPr>
            <a:r>
              <a:rPr lang="en-US" b="0" i="0" dirty="0">
                <a:solidFill>
                  <a:srgbClr val="374151"/>
                </a:solidFill>
                <a:effectLst/>
                <a:latin typeface="Söhne"/>
              </a:rPr>
              <a:t>Plant cells, similar to neurons, react electrically to various environmental factors. They can produce action potentials like animal cells, which include phases like depolarization and hyperpolarization.</a:t>
            </a:r>
          </a:p>
          <a:p>
            <a:pPr marL="742950" lvl="1" indent="-285750" algn="l">
              <a:buFont typeface="Arial" panose="020B0604020202020204" pitchFamily="34" charset="0"/>
              <a:buChar char="•"/>
            </a:pPr>
            <a:r>
              <a:rPr lang="en-US" b="0" i="0" dirty="0">
                <a:solidFill>
                  <a:srgbClr val="374151"/>
                </a:solidFill>
                <a:effectLst/>
                <a:latin typeface="Söhne"/>
              </a:rPr>
              <a:t>Plants use chemical and electrical synapses, and plasmodesmata channels in plants are functionally equivalent to animal gap junctions.</a:t>
            </a:r>
          </a:p>
          <a:p>
            <a:pPr marL="742950" lvl="1" indent="-285750" algn="l">
              <a:buFont typeface="Arial" panose="020B0604020202020204" pitchFamily="34" charset="0"/>
              <a:buChar char="•"/>
            </a:pPr>
            <a:r>
              <a:rPr lang="en-US" b="0" i="0" dirty="0">
                <a:solidFill>
                  <a:srgbClr val="374151"/>
                </a:solidFill>
                <a:effectLst/>
                <a:latin typeface="Söhne"/>
              </a:rPr>
              <a:t>Electrical signals in plants move through a network including phloem, xylem, and cambium, with phloem being the main carrier of such signals over long distances.</a:t>
            </a:r>
          </a:p>
          <a:p>
            <a:pPr algn="l">
              <a:buFont typeface="Arial" panose="020B0604020202020204" pitchFamily="34" charset="0"/>
              <a:buChar char="•"/>
            </a:pPr>
            <a:r>
              <a:rPr lang="en-US" b="1" i="0" dirty="0">
                <a:solidFill>
                  <a:srgbClr val="374151"/>
                </a:solidFill>
                <a:effectLst/>
                <a:latin typeface="Söhne"/>
              </a:rPr>
              <a:t>Interdisciplinary Approach</a:t>
            </a:r>
            <a:r>
              <a:rPr lang="en-US" b="0" i="0" dirty="0">
                <a:solidFill>
                  <a:srgbClr val="374151"/>
                </a:solidFill>
                <a:effectLst/>
                <a:latin typeface="Söhne"/>
              </a:rPr>
              <a:t>: To achieve its goals, PN requires the integration of molecular biology, electrophysiology, biochemistry, plant ecology, and more.</a:t>
            </a:r>
          </a:p>
          <a:p>
            <a:pPr algn="l">
              <a:buFont typeface="Arial" panose="020B0604020202020204" pitchFamily="34" charset="0"/>
              <a:buChar char="•"/>
            </a:pPr>
            <a:r>
              <a:rPr lang="en-US" b="1" i="0" dirty="0">
                <a:solidFill>
                  <a:srgbClr val="374151"/>
                </a:solidFill>
                <a:effectLst/>
                <a:latin typeface="Söhne"/>
              </a:rPr>
              <a:t>Controversy</a:t>
            </a:r>
            <a:r>
              <a:rPr lang="en-US" b="0" i="0" dirty="0">
                <a:solidFill>
                  <a:srgbClr val="374151"/>
                </a:solidFill>
                <a:effectLst/>
                <a:latin typeface="Söhne"/>
              </a:rPr>
              <a:t>:</a:t>
            </a:r>
          </a:p>
          <a:p>
            <a:pPr marL="742950" lvl="1" indent="-285750" algn="l">
              <a:buFont typeface="Arial" panose="020B0604020202020204" pitchFamily="34" charset="0"/>
              <a:buChar char="•"/>
            </a:pPr>
            <a:r>
              <a:rPr lang="en-US" b="0" i="0" dirty="0">
                <a:solidFill>
                  <a:srgbClr val="374151"/>
                </a:solidFill>
                <a:effectLst/>
                <a:latin typeface="Söhne"/>
              </a:rPr>
              <a:t>Since its inception in 2006, the idea of PN has sparked debate.</a:t>
            </a:r>
          </a:p>
          <a:p>
            <a:pPr marL="742950" lvl="1" indent="-285750" algn="l">
              <a:buFont typeface="Arial" panose="020B0604020202020204" pitchFamily="34" charset="0"/>
              <a:buChar char="•"/>
            </a:pPr>
            <a:r>
              <a:rPr lang="en-US" b="0" i="0" dirty="0">
                <a:solidFill>
                  <a:srgbClr val="374151"/>
                </a:solidFill>
                <a:effectLst/>
                <a:latin typeface="Söhne"/>
              </a:rPr>
              <a:t>Critics argue that the concept is rooted in vague analogies and doesn't offer new insights into plant physiology, ecology, or metabolism.</a:t>
            </a:r>
          </a:p>
          <a:p>
            <a:pPr marL="742950" lvl="1" indent="-285750" algn="l">
              <a:buFont typeface="Arial" panose="020B0604020202020204" pitchFamily="34" charset="0"/>
              <a:buChar char="•"/>
            </a:pPr>
            <a:r>
              <a:rPr lang="en-US" b="0" i="0" dirty="0">
                <a:solidFill>
                  <a:srgbClr val="374151"/>
                </a:solidFill>
                <a:effectLst/>
                <a:latin typeface="Söhne"/>
              </a:rPr>
              <a:t>Proponents counter by emphasizing the potential of neurobiological terms to provide a broader understanding of plant signaling.</a:t>
            </a:r>
          </a:p>
          <a:p>
            <a:pPr marL="742950" lvl="1" indent="-285750" algn="l">
              <a:buFont typeface="Arial" panose="020B0604020202020204" pitchFamily="34" charset="0"/>
              <a:buChar char="•"/>
            </a:pPr>
            <a:r>
              <a:rPr lang="en-US" b="0" i="0" dirty="0">
                <a:solidFill>
                  <a:srgbClr val="374151"/>
                </a:solidFill>
                <a:effectLst/>
                <a:latin typeface="Söhne"/>
              </a:rPr>
              <a:t>The debate centers on the use of terms and concepts from animal neurobiology to describe plant signaling and behavior. Critics caution against getting too caught up in these analogies, while proponents see value in them.</a:t>
            </a:r>
          </a:p>
          <a:p>
            <a:pPr algn="l"/>
            <a:r>
              <a:rPr lang="en-US" b="0" i="0" dirty="0">
                <a:solidFill>
                  <a:srgbClr val="374151"/>
                </a:solidFill>
                <a:effectLst/>
                <a:latin typeface="Söhne"/>
              </a:rPr>
              <a:t>In conclusion, Plant Neurobiology is a field that aims to understand the 'intelligent' behaviors of plants by studying their signaling and information-processing systems. While the discipline is promising, it is not without controversy, especially concerning its use of terms and concepts from animal neurobiology.</a:t>
            </a:r>
          </a:p>
          <a:p>
            <a:pPr algn="l">
              <a:buFont typeface="Arial" panose="020B0604020202020204" pitchFamily="34" charset="0"/>
              <a:buChar char="•"/>
            </a:pPr>
            <a:br>
              <a:rPr lang="en-US" dirty="0"/>
            </a:br>
            <a:br>
              <a:rPr lang="en-US" dirty="0"/>
            </a:br>
            <a:br>
              <a:rPr lang="en-US" dirty="0"/>
            </a:br>
            <a:r>
              <a:rPr lang="en-US" b="1" i="0" dirty="0">
                <a:solidFill>
                  <a:srgbClr val="374151"/>
                </a:solidFill>
                <a:effectLst/>
                <a:latin typeface="Söhne"/>
              </a:rPr>
              <a:t>Electrophysiology and Behavior</a:t>
            </a:r>
            <a:r>
              <a:rPr lang="en-US" b="0" i="0" dirty="0">
                <a:solidFill>
                  <a:srgbClr val="374151"/>
                </a:solidFill>
                <a:effectLst/>
                <a:latin typeface="Söhne"/>
              </a:rPr>
              <a:t>: Plant electrophysiology can expose how plants function. Though a comprehensive grasp of plant signaling remains elusive, the prevailing theory is that cellular electrical excitability plays a part in enabling plants to respond to the environment as integrated entities. This cohesive understanding of plant behavior is the principal goal of Plant Neurobiology (PN). However, there's a belief that just integrating plant physiology and ecology might not provide a complete picture.</a:t>
            </a:r>
          </a:p>
          <a:p>
            <a:pPr algn="l">
              <a:buFont typeface="Arial" panose="020B0604020202020204" pitchFamily="34" charset="0"/>
              <a:buChar char="•"/>
            </a:pPr>
            <a:r>
              <a:rPr lang="en-US" b="1" i="0" dirty="0">
                <a:solidFill>
                  <a:srgbClr val="374151"/>
                </a:solidFill>
                <a:effectLst/>
                <a:latin typeface="Söhne"/>
              </a:rPr>
              <a:t>Plant Sentience</a:t>
            </a:r>
            <a:r>
              <a:rPr lang="en-US" b="0" i="0" dirty="0">
                <a:solidFill>
                  <a:srgbClr val="374151"/>
                </a:solidFill>
                <a:effectLst/>
                <a:latin typeface="Söhne"/>
              </a:rPr>
              <a:t>:</a:t>
            </a:r>
          </a:p>
          <a:p>
            <a:pPr marL="742950" lvl="1" indent="-285750" algn="l">
              <a:buFont typeface="Arial" panose="020B0604020202020204" pitchFamily="34" charset="0"/>
              <a:buChar char="•"/>
            </a:pPr>
            <a:r>
              <a:rPr lang="en-US" b="0" i="0" dirty="0">
                <a:solidFill>
                  <a:srgbClr val="374151"/>
                </a:solidFill>
                <a:effectLst/>
                <a:latin typeface="Söhne"/>
              </a:rPr>
              <a:t>Some researchers argue that PN offers a unique perspective on plant sentience. Despite apparent differences between animal nervous systems and plant vascular systems, plants might possess all the functional structures needed for consciousness.</a:t>
            </a:r>
          </a:p>
          <a:p>
            <a:pPr marL="742950" lvl="1" indent="-285750" algn="l">
              <a:buFont typeface="Arial" panose="020B0604020202020204" pitchFamily="34" charset="0"/>
              <a:buChar char="•"/>
            </a:pPr>
            <a:r>
              <a:rPr lang="en-US" b="0" i="0" dirty="0">
                <a:solidFill>
                  <a:srgbClr val="374151"/>
                </a:solidFill>
                <a:effectLst/>
                <a:latin typeface="Söhne"/>
              </a:rPr>
              <a:t>Changes in plant sentience might correlate with changes in electrical signaling and vascular intricacies. Some methods suggested to investigate plant consciousness include time-lapse behavior observation, electrophysiological recordings, and phytohormone secretion.</a:t>
            </a:r>
          </a:p>
          <a:p>
            <a:pPr algn="l">
              <a:buFont typeface="Arial" panose="020B0604020202020204" pitchFamily="34" charset="0"/>
              <a:buChar char="•"/>
            </a:pPr>
            <a:r>
              <a:rPr lang="en-US" b="1" i="0" dirty="0">
                <a:solidFill>
                  <a:srgbClr val="374151"/>
                </a:solidFill>
                <a:effectLst/>
                <a:latin typeface="Söhne"/>
              </a:rPr>
              <a:t>Anesthetics as a Tool</a:t>
            </a:r>
            <a:r>
              <a:rPr lang="en-US" b="0" i="0" dirty="0">
                <a:solidFill>
                  <a:srgbClr val="374151"/>
                </a:solidFill>
                <a:effectLst/>
                <a:latin typeface="Söhne"/>
              </a:rPr>
              <a:t>:</a:t>
            </a:r>
          </a:p>
          <a:p>
            <a:pPr marL="742950" lvl="1" indent="-285750" algn="l">
              <a:buFont typeface="Arial" panose="020B0604020202020204" pitchFamily="34" charset="0"/>
              <a:buChar char="•"/>
            </a:pPr>
            <a:r>
              <a:rPr lang="en-US" b="0" i="0" dirty="0">
                <a:solidFill>
                  <a:srgbClr val="374151"/>
                </a:solidFill>
                <a:effectLst/>
                <a:latin typeface="Söhne"/>
              </a:rPr>
              <a:t>Plants produce anesthetic compounds when stressed and can also be subjected to anesthetic treatments. Examples include the Venus flytrap's snapping behavior and M. </a:t>
            </a:r>
            <a:r>
              <a:rPr lang="en-US" b="0" i="0" dirty="0" err="1">
                <a:solidFill>
                  <a:srgbClr val="374151"/>
                </a:solidFill>
                <a:effectLst/>
                <a:latin typeface="Söhne"/>
              </a:rPr>
              <a:t>pudica's</a:t>
            </a:r>
            <a:r>
              <a:rPr lang="en-US" b="0" i="0" dirty="0">
                <a:solidFill>
                  <a:srgbClr val="374151"/>
                </a:solidFill>
                <a:effectLst/>
                <a:latin typeface="Söhne"/>
              </a:rPr>
              <a:t> leaf-folding response, both of which halt under anesthesia.</a:t>
            </a:r>
          </a:p>
          <a:p>
            <a:pPr marL="742950" lvl="1" indent="-285750" algn="l">
              <a:buFont typeface="Arial" panose="020B0604020202020204" pitchFamily="34" charset="0"/>
              <a:buChar char="•"/>
            </a:pPr>
            <a:r>
              <a:rPr lang="en-US" b="0" i="0" dirty="0">
                <a:solidFill>
                  <a:srgbClr val="374151"/>
                </a:solidFill>
                <a:effectLst/>
                <a:latin typeface="Söhne"/>
              </a:rPr>
              <a:t>It's hypothesized that anesthesia impacts plants similarly to animals, possibly by interacting with glutamate and GABA, inhibiting electrical signals. There's speculation that anesthetics might not just interrupt plant behavior, but potentially its sentience or awareness as well.</a:t>
            </a:r>
          </a:p>
          <a:p>
            <a:pPr algn="l">
              <a:buFont typeface="Arial" panose="020B0604020202020204" pitchFamily="34" charset="0"/>
              <a:buChar char="•"/>
            </a:pPr>
            <a:r>
              <a:rPr lang="en-US" b="1" i="0" dirty="0">
                <a:solidFill>
                  <a:srgbClr val="374151"/>
                </a:solidFill>
                <a:effectLst/>
                <a:latin typeface="Söhne"/>
              </a:rPr>
              <a:t>Debates on Plant Consciousness</a:t>
            </a:r>
            <a:r>
              <a:rPr lang="en-US" b="0" i="0" dirty="0">
                <a:solidFill>
                  <a:srgbClr val="374151"/>
                </a:solidFill>
                <a:effectLst/>
                <a:latin typeface="Söhne"/>
              </a:rPr>
              <a:t>:</a:t>
            </a:r>
          </a:p>
          <a:p>
            <a:pPr marL="742950" lvl="1" indent="-285750" algn="l">
              <a:buFont typeface="Arial" panose="020B0604020202020204" pitchFamily="34" charset="0"/>
              <a:buChar char="•"/>
            </a:pPr>
            <a:r>
              <a:rPr lang="en-US" b="0" i="0" dirty="0">
                <a:solidFill>
                  <a:srgbClr val="374151"/>
                </a:solidFill>
                <a:effectLst/>
                <a:latin typeface="Söhne"/>
              </a:rPr>
              <a:t>Some critics argue against plant consciousness. They differentiate between adaptive behavior and subjective environmental awareness. The former, they say, doesn't need consciousness. They believe that while certain animals might be conscious due to their complex nervous systems, plants, which lack such systems, are not. Instead, plants have behaviors primarily shaped by genetics and the environment.</a:t>
            </a:r>
          </a:p>
          <a:p>
            <a:pPr marL="742950" lvl="1" indent="-285750" algn="l">
              <a:buFont typeface="Arial" panose="020B0604020202020204" pitchFamily="34" charset="0"/>
              <a:buChar char="•"/>
            </a:pPr>
            <a:r>
              <a:rPr lang="en-US" b="0" i="0" dirty="0">
                <a:solidFill>
                  <a:srgbClr val="374151"/>
                </a:solidFill>
                <a:effectLst/>
                <a:latin typeface="Söhne"/>
              </a:rPr>
              <a:t>However, this perspective is debated, given evidence suggesting plant behaviors aren't entirely genetically or environmentally determined. And even if we were to agree that consciousness typically arises from sophisticated nervous systems, it's presumptuous to claim that only such systems can produce consciousness. The exact biological prerequisites for consciousness remain undefined, making it premature to definitively state plants lack it based on their absence of brains.</a:t>
            </a:r>
          </a:p>
          <a:p>
            <a:pPr algn="l"/>
            <a:br>
              <a:rPr lang="en-US" dirty="0"/>
            </a:br>
            <a:br>
              <a:rPr lang="en-US" dirty="0"/>
            </a:br>
            <a:r>
              <a:rPr lang="en-US" b="1" i="0" dirty="0">
                <a:solidFill>
                  <a:srgbClr val="374151"/>
                </a:solidFill>
                <a:effectLst/>
                <a:latin typeface="Söhne"/>
              </a:rPr>
              <a:t>1. Introduction to Plant Sentience:</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Conscious behavior doesn't automatically imply sentience.</a:t>
            </a:r>
          </a:p>
          <a:p>
            <a:pPr algn="l">
              <a:buFont typeface="Arial" panose="020B0604020202020204" pitchFamily="34" charset="0"/>
              <a:buChar char="•"/>
            </a:pPr>
            <a:r>
              <a:rPr lang="en-US" b="0" i="0" dirty="0">
                <a:solidFill>
                  <a:srgbClr val="374151"/>
                </a:solidFill>
                <a:effectLst/>
                <a:latin typeface="Söhne"/>
              </a:rPr>
              <a:t>It's possible plants represent a threshold where consciousness ceases. Yet, evolutionary considerations promote the idea of plant consciousness.</a:t>
            </a:r>
          </a:p>
          <a:p>
            <a:pPr algn="l">
              <a:buFont typeface="Arial" panose="020B0604020202020204" pitchFamily="34" charset="0"/>
              <a:buChar char="•"/>
            </a:pPr>
            <a:r>
              <a:rPr lang="en-US" b="0" i="0" dirty="0">
                <a:solidFill>
                  <a:srgbClr val="374151"/>
                </a:solidFill>
                <a:effectLst/>
                <a:latin typeface="Söhne"/>
              </a:rPr>
              <a:t>Consciousness could serve a function in aiding goal-directed behaviors and decision-making, making it evolutionarily beneficial.</a:t>
            </a:r>
          </a:p>
          <a:p>
            <a:pPr algn="l">
              <a:buFont typeface="Arial" panose="020B0604020202020204" pitchFamily="34" charset="0"/>
              <a:buChar char="•"/>
            </a:pPr>
            <a:r>
              <a:rPr lang="en-US" b="0" i="0" dirty="0">
                <a:solidFill>
                  <a:srgbClr val="374151"/>
                </a:solidFill>
                <a:effectLst/>
                <a:latin typeface="Söhne"/>
              </a:rPr>
              <a:t>The initial interest in plant consciousness stems from observing intricate behaviors in plants, suggesting consciousness may enhance information exchange for intelligent behavior.</a:t>
            </a:r>
          </a:p>
          <a:p>
            <a:pPr algn="l"/>
            <a:r>
              <a:rPr lang="en-US" b="1" i="0" dirty="0">
                <a:solidFill>
                  <a:srgbClr val="374151"/>
                </a:solidFill>
                <a:effectLst/>
                <a:latin typeface="Söhne"/>
              </a:rPr>
              <a:t>2. Basis for Plant Sentience Research:</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The question arises: Can we utilize scientific metrics to attribute sentience to plants?</a:t>
            </a:r>
          </a:p>
          <a:p>
            <a:pPr algn="l">
              <a:buFont typeface="Arial" panose="020B0604020202020204" pitchFamily="34" charset="0"/>
              <a:buChar char="•"/>
            </a:pPr>
            <a:r>
              <a:rPr lang="en-US" b="0" i="0" dirty="0">
                <a:solidFill>
                  <a:srgbClr val="374151"/>
                </a:solidFill>
                <a:effectLst/>
                <a:latin typeface="Söhne"/>
              </a:rPr>
              <a:t>This section introduces various theories for studying plant consciousness. Importantly, these theories don't rest on the prerequisite that a brain or nervous system is essential for consciousness.</a:t>
            </a:r>
          </a:p>
          <a:p>
            <a:pPr algn="l"/>
            <a:r>
              <a:rPr lang="en-US" b="1" i="0" dirty="0">
                <a:solidFill>
                  <a:srgbClr val="374151"/>
                </a:solidFill>
                <a:effectLst/>
                <a:latin typeface="Söhne"/>
              </a:rPr>
              <a:t>3. Functional and Structural Approaches:</a:t>
            </a:r>
            <a:endParaRPr lang="en-US" b="0" i="0" dirty="0">
              <a:solidFill>
                <a:srgbClr val="374151"/>
              </a:solidFill>
              <a:effectLst/>
              <a:latin typeface="Söhne"/>
            </a:endParaRPr>
          </a:p>
          <a:p>
            <a:pPr algn="l">
              <a:buFont typeface="Arial" panose="020B0604020202020204" pitchFamily="34" charset="0"/>
              <a:buChar char="•"/>
            </a:pPr>
            <a:r>
              <a:rPr lang="en-US" b="1" i="0" dirty="0">
                <a:solidFill>
                  <a:srgbClr val="374151"/>
                </a:solidFill>
                <a:effectLst/>
                <a:latin typeface="Söhne"/>
              </a:rPr>
              <a:t>Functionally</a:t>
            </a:r>
            <a:r>
              <a:rPr lang="en-US" b="0" i="0" dirty="0">
                <a:solidFill>
                  <a:srgbClr val="374151"/>
                </a:solidFill>
                <a:effectLst/>
                <a:latin typeface="Söhne"/>
              </a:rPr>
              <a:t>: It involves observing the plant's behavior. If consciousness is what best explains the observed behavior, then it could be a valid reason to ascribe consciousness to plants.</a:t>
            </a:r>
          </a:p>
          <a:p>
            <a:pPr algn="l">
              <a:buFont typeface="Arial" panose="020B0604020202020204" pitchFamily="34" charset="0"/>
              <a:buChar char="•"/>
            </a:pPr>
            <a:r>
              <a:rPr lang="en-US" b="1" i="0" dirty="0">
                <a:solidFill>
                  <a:srgbClr val="374151"/>
                </a:solidFill>
                <a:effectLst/>
                <a:latin typeface="Söhne"/>
              </a:rPr>
              <a:t>Structurally</a:t>
            </a:r>
            <a:r>
              <a:rPr lang="en-US" b="0" i="0" dirty="0">
                <a:solidFill>
                  <a:srgbClr val="374151"/>
                </a:solidFill>
                <a:effectLst/>
                <a:latin typeface="Söhne"/>
              </a:rPr>
              <a:t>: It involves examining the underlying mechanisms that might generate subjective awareness, offering insights into potential plant experiences.</a:t>
            </a:r>
          </a:p>
          <a:p>
            <a:pPr algn="l"/>
            <a:r>
              <a:rPr lang="en-US" b="1" i="0" dirty="0">
                <a:solidFill>
                  <a:srgbClr val="374151"/>
                </a:solidFill>
                <a:effectLst/>
                <a:latin typeface="Söhne"/>
              </a:rPr>
              <a:t>4. Classification of Theories:</a:t>
            </a:r>
            <a:endParaRPr lang="en-US" b="0" i="0" dirty="0">
              <a:solidFill>
                <a:srgbClr val="374151"/>
              </a:solidFill>
              <a:effectLst/>
              <a:latin typeface="Söhne"/>
            </a:endParaRPr>
          </a:p>
          <a:p>
            <a:pPr algn="l">
              <a:buFont typeface="Arial" panose="020B0604020202020204" pitchFamily="34" charset="0"/>
              <a:buChar char="•"/>
            </a:pPr>
            <a:r>
              <a:rPr lang="en-US" b="1" i="0" dirty="0">
                <a:solidFill>
                  <a:srgbClr val="374151"/>
                </a:solidFill>
                <a:effectLst/>
                <a:latin typeface="Söhne"/>
              </a:rPr>
              <a:t>Reductive Theories</a:t>
            </a:r>
            <a:r>
              <a:rPr lang="en-US" b="0" i="0" dirty="0">
                <a:solidFill>
                  <a:srgbClr val="374151"/>
                </a:solidFill>
                <a:effectLst/>
                <a:latin typeface="Söhne"/>
              </a:rPr>
              <a:t>: These seek to pinpoint the biophysical processes and physical components (whether neuronal or non-neuronal) from which we might infer plant sentience. In this view, fundamental consciousness forms might be linked to particular cellular or subcellular structures. From these basic forms, more advanced consciousness types could have evolved.</a:t>
            </a:r>
          </a:p>
          <a:p>
            <a:pPr algn="l">
              <a:buFont typeface="Arial" panose="020B0604020202020204" pitchFamily="34" charset="0"/>
              <a:buChar char="•"/>
            </a:pPr>
            <a:r>
              <a:rPr lang="en-US" b="1" i="0" dirty="0">
                <a:solidFill>
                  <a:srgbClr val="374151"/>
                </a:solidFill>
                <a:effectLst/>
                <a:latin typeface="Söhne"/>
              </a:rPr>
              <a:t>Non-reductive Theories</a:t>
            </a:r>
            <a:r>
              <a:rPr lang="en-US" b="0" i="0" dirty="0">
                <a:solidFill>
                  <a:srgbClr val="374151"/>
                </a:solidFill>
                <a:effectLst/>
                <a:latin typeface="Söhne"/>
              </a:rPr>
              <a:t>: These aim to uncover the non-mechanistic principles that might characterize plant sentience as an emerging phenomenon, not merely linked to any specific physical processes.</a:t>
            </a:r>
          </a:p>
          <a:p>
            <a:pPr algn="l"/>
            <a:r>
              <a:rPr lang="en-US" b="1" i="0" dirty="0">
                <a:solidFill>
                  <a:srgbClr val="374151"/>
                </a:solidFill>
                <a:effectLst/>
                <a:latin typeface="Söhne"/>
              </a:rPr>
              <a:t>5. Central Queries of the Section:</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The main concerns are identifying if plants are conscious and, if they are, understanding the physical or non-physical principles underpinning this consciousness.</a:t>
            </a:r>
          </a:p>
          <a:p>
            <a:pPr algn="l"/>
            <a:br>
              <a:rPr lang="en-US" dirty="0"/>
            </a:br>
            <a:r>
              <a:rPr lang="en-US" b="1" i="0" dirty="0">
                <a:solidFill>
                  <a:srgbClr val="374151"/>
                </a:solidFill>
                <a:effectLst/>
                <a:latin typeface="Söhne"/>
              </a:rPr>
              <a:t>4.1 Reductive Approaches</a:t>
            </a:r>
            <a:endParaRPr lang="en-US" b="0" i="0" dirty="0">
              <a:solidFill>
                <a:srgbClr val="374151"/>
              </a:solidFill>
              <a:effectLst/>
              <a:latin typeface="Söhne"/>
            </a:endParaRPr>
          </a:p>
          <a:p>
            <a:pPr algn="l"/>
            <a:r>
              <a:rPr lang="en-US" b="1" i="0" dirty="0">
                <a:solidFill>
                  <a:srgbClr val="374151"/>
                </a:solidFill>
                <a:effectLst/>
                <a:latin typeface="Söhne"/>
              </a:rPr>
              <a:t>4.1.1 The Cellular Basis of Consciousness (CBC)</a:t>
            </a:r>
            <a:r>
              <a:rPr lang="en-US" b="0" i="0" dirty="0">
                <a:solidFill>
                  <a:srgbClr val="374151"/>
                </a:solidFill>
                <a:effectLst/>
                <a:latin typeface="Söhne"/>
              </a:rPr>
              <a:t>:</a:t>
            </a:r>
          </a:p>
          <a:p>
            <a:pPr algn="l">
              <a:buFont typeface="Arial" panose="020B0604020202020204" pitchFamily="34" charset="0"/>
              <a:buChar char="•"/>
            </a:pPr>
            <a:r>
              <a:rPr lang="en-US" b="0" i="0" dirty="0">
                <a:solidFill>
                  <a:srgbClr val="374151"/>
                </a:solidFill>
                <a:effectLst/>
                <a:latin typeface="Söhne"/>
              </a:rPr>
              <a:t>The CBC hypothesis suggests that consciousness is inherent in all cellular life and has been present since the origin of life.</a:t>
            </a:r>
          </a:p>
          <a:p>
            <a:pPr algn="l">
              <a:buFont typeface="Arial" panose="020B0604020202020204" pitchFamily="34" charset="0"/>
              <a:buChar char="•"/>
            </a:pPr>
            <a:r>
              <a:rPr lang="en-US" b="0" i="0" dirty="0">
                <a:solidFill>
                  <a:srgbClr val="374151"/>
                </a:solidFill>
                <a:effectLst/>
                <a:latin typeface="Söhne"/>
              </a:rPr>
              <a:t>Every organism interacts with its environment for survival, making sentience crucial. An organism without sentience would be an evolutionary dead-end.</a:t>
            </a:r>
          </a:p>
          <a:p>
            <a:pPr algn="l">
              <a:buFont typeface="Arial" panose="020B0604020202020204" pitchFamily="34" charset="0"/>
              <a:buChar char="•"/>
            </a:pPr>
            <a:r>
              <a:rPr lang="en-US" b="0" i="0" dirty="0">
                <a:solidFill>
                  <a:srgbClr val="374151"/>
                </a:solidFill>
                <a:effectLst/>
                <a:latin typeface="Söhne"/>
              </a:rPr>
              <a:t>Consciousness, according to this hypothesis, may be tied to the activity of certain cellular structures.</a:t>
            </a:r>
          </a:p>
          <a:p>
            <a:pPr algn="l">
              <a:buFont typeface="Arial" panose="020B0604020202020204" pitchFamily="34" charset="0"/>
              <a:buChar char="•"/>
            </a:pPr>
            <a:r>
              <a:rPr lang="en-US" b="0" i="0" dirty="0">
                <a:solidFill>
                  <a:srgbClr val="374151"/>
                </a:solidFill>
                <a:effectLst/>
                <a:latin typeface="Söhne"/>
              </a:rPr>
              <a:t>Key structures implicated include excitable membranes (present in both prokaryotic and eukaryotic cells), the dynamic cytoskeleton, and specific proteins.</a:t>
            </a:r>
          </a:p>
          <a:p>
            <a:pPr algn="l">
              <a:buFont typeface="Arial" panose="020B0604020202020204" pitchFamily="34" charset="0"/>
              <a:buChar char="•"/>
            </a:pPr>
            <a:r>
              <a:rPr lang="en-US" b="0" i="0" dirty="0">
                <a:solidFill>
                  <a:srgbClr val="374151"/>
                </a:solidFill>
                <a:effectLst/>
                <a:latin typeface="Söhne"/>
              </a:rPr>
              <a:t>For understanding consciousness in multicellular organisms, the researchers highlight the need to explore synaptic principles within eukaryotic cells and how adjacent cells interact via extracellular electric and electromagnetic fields.</a:t>
            </a:r>
          </a:p>
          <a:p>
            <a:pPr algn="l">
              <a:buFont typeface="Arial" panose="020B0604020202020204" pitchFamily="34" charset="0"/>
              <a:buChar char="•"/>
            </a:pPr>
            <a:r>
              <a:rPr lang="en-US" b="0" i="0" dirty="0">
                <a:solidFill>
                  <a:srgbClr val="374151"/>
                </a:solidFill>
                <a:effectLst/>
                <a:latin typeface="Söhne"/>
              </a:rPr>
              <a:t>Plant consciousness, in particular, may be tied to the electrical activity in areas known as the “transition zone” of the root apex, responsible for sensorimotor integration.</a:t>
            </a:r>
          </a:p>
          <a:p>
            <a:pPr algn="l"/>
            <a:r>
              <a:rPr lang="en-US" b="1" i="0" dirty="0">
                <a:solidFill>
                  <a:srgbClr val="374151"/>
                </a:solidFill>
                <a:effectLst/>
                <a:latin typeface="Söhne"/>
              </a:rPr>
              <a:t>4.1.2 Information Integration Theory (IIT)</a:t>
            </a:r>
            <a:r>
              <a:rPr lang="en-US" b="0" i="0" dirty="0">
                <a:solidFill>
                  <a:srgbClr val="374151"/>
                </a:solidFill>
                <a:effectLst/>
                <a:latin typeface="Söhne"/>
              </a:rPr>
              <a:t>:</a:t>
            </a:r>
          </a:p>
          <a:p>
            <a:pPr algn="l">
              <a:buFont typeface="Arial" panose="020B0604020202020204" pitchFamily="34" charset="0"/>
              <a:buChar char="•"/>
            </a:pPr>
            <a:r>
              <a:rPr lang="en-US" b="0" i="0" dirty="0">
                <a:solidFill>
                  <a:srgbClr val="374151"/>
                </a:solidFill>
                <a:effectLst/>
                <a:latin typeface="Söhne"/>
              </a:rPr>
              <a:t>IIT posits that consciousness relates to a system's ability to integrate information. This integration gives rise to sentience.</a:t>
            </a:r>
          </a:p>
          <a:p>
            <a:pPr algn="l">
              <a:buFont typeface="Arial" panose="020B0604020202020204" pitchFamily="34" charset="0"/>
              <a:buChar char="•"/>
            </a:pPr>
            <a:r>
              <a:rPr lang="en-US" b="0" i="0" dirty="0">
                <a:solidFill>
                  <a:srgbClr val="374151"/>
                </a:solidFill>
                <a:effectLst/>
                <a:latin typeface="Söhne"/>
              </a:rPr>
              <a:t>The quantity of consciousness can be measured using the Φ value, representing the amount of integrated information within a complex.</a:t>
            </a:r>
          </a:p>
          <a:p>
            <a:pPr algn="l">
              <a:buFont typeface="Arial" panose="020B0604020202020204" pitchFamily="34" charset="0"/>
              <a:buChar char="•"/>
            </a:pPr>
            <a:r>
              <a:rPr lang="en-US" b="0" i="0" dirty="0">
                <a:solidFill>
                  <a:srgbClr val="374151"/>
                </a:solidFill>
                <a:effectLst/>
                <a:latin typeface="Söhne"/>
              </a:rPr>
              <a:t>Consciousness, as per IIT, could arise from the information integration capabilities of the vascular system of plants.</a:t>
            </a:r>
          </a:p>
          <a:p>
            <a:pPr algn="l">
              <a:buFont typeface="Arial" panose="020B0604020202020204" pitchFamily="34" charset="0"/>
              <a:buChar char="•"/>
            </a:pPr>
            <a:r>
              <a:rPr lang="en-US" b="0" i="0" dirty="0">
                <a:solidFill>
                  <a:srgbClr val="374151"/>
                </a:solidFill>
                <a:effectLst/>
                <a:latin typeface="Söhne"/>
              </a:rPr>
              <a:t>The extension of IIT to study plant consciousness is called PLANT-IIT, which emphasizes the importance of the vascular system in understanding plant consciousness.</a:t>
            </a:r>
          </a:p>
          <a:p>
            <a:pPr algn="l">
              <a:buFont typeface="Arial" panose="020B0604020202020204" pitchFamily="34" charset="0"/>
              <a:buChar char="•"/>
            </a:pPr>
            <a:r>
              <a:rPr lang="en-US" b="0" i="0" dirty="0">
                <a:solidFill>
                  <a:srgbClr val="374151"/>
                </a:solidFill>
                <a:effectLst/>
                <a:latin typeface="Söhne"/>
              </a:rPr>
              <a:t>According to IIT, consciousness levels can vary among different plant species. The complexity of a plant's vascular system could determine its degree of sentience.</a:t>
            </a:r>
          </a:p>
          <a:p>
            <a:pPr algn="l">
              <a:buFont typeface="Arial" panose="020B0604020202020204" pitchFamily="34" charset="0"/>
              <a:buChar char="•"/>
            </a:pPr>
            <a:r>
              <a:rPr lang="en-US" b="0" i="0" dirty="0">
                <a:solidFill>
                  <a:srgbClr val="374151"/>
                </a:solidFill>
                <a:effectLst/>
                <a:latin typeface="Söhne"/>
              </a:rPr>
              <a:t>This approach is consistent with an evolutionary viewpoint of consciousness where different species have evolved varying levels of sentience according to their specific needs and environmental contexts.</a:t>
            </a:r>
          </a:p>
          <a:p>
            <a:endParaRPr lang="en-US" dirty="0"/>
          </a:p>
          <a:p>
            <a:endParaRPr lang="en-US" dirty="0"/>
          </a:p>
          <a:p>
            <a:pPr algn="l"/>
            <a:r>
              <a:rPr lang="en-US" b="1" i="0" dirty="0">
                <a:solidFill>
                  <a:srgbClr val="374151"/>
                </a:solidFill>
                <a:effectLst/>
                <a:latin typeface="Söhne"/>
              </a:rPr>
              <a:t>4.1.3 Quantum-based approaches</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Sentience is considered by some to be a state of matter, and reductionist theories suggest that consciousness might be explained at a quantum level.</a:t>
            </a:r>
          </a:p>
          <a:p>
            <a:pPr algn="l">
              <a:buFont typeface="Arial" panose="020B0604020202020204" pitchFamily="34" charset="0"/>
              <a:buChar char="•"/>
            </a:pPr>
            <a:r>
              <a:rPr lang="en-US" b="0" i="0" dirty="0">
                <a:solidFill>
                  <a:srgbClr val="374151"/>
                </a:solidFill>
                <a:effectLst/>
                <a:latin typeface="Söhne"/>
              </a:rPr>
              <a:t>Penrose proposed that consciousness is tied to quantum-mechanical properties of neural tissues.</a:t>
            </a:r>
          </a:p>
          <a:p>
            <a:pPr algn="l">
              <a:buFont typeface="Arial" panose="020B0604020202020204" pitchFamily="34" charset="0"/>
              <a:buChar char="•"/>
            </a:pPr>
            <a:r>
              <a:rPr lang="en-US" b="0" i="0" dirty="0">
                <a:solidFill>
                  <a:srgbClr val="374151"/>
                </a:solidFill>
                <a:effectLst/>
                <a:latin typeface="Söhne"/>
              </a:rPr>
              <a:t>The “orchestrated objective reduction” (</a:t>
            </a:r>
            <a:r>
              <a:rPr lang="en-US" b="0" i="0" dirty="0" err="1">
                <a:solidFill>
                  <a:srgbClr val="374151"/>
                </a:solidFill>
                <a:effectLst/>
                <a:latin typeface="Söhne"/>
              </a:rPr>
              <a:t>Orch</a:t>
            </a:r>
            <a:r>
              <a:rPr lang="en-US" b="0" i="0" dirty="0">
                <a:solidFill>
                  <a:srgbClr val="374151"/>
                </a:solidFill>
                <a:effectLst/>
                <a:latin typeface="Söhne"/>
              </a:rPr>
              <a:t> OR) model of consciousness by </a:t>
            </a:r>
            <a:r>
              <a:rPr lang="en-US" b="0" i="0" dirty="0" err="1">
                <a:solidFill>
                  <a:srgbClr val="374151"/>
                </a:solidFill>
                <a:effectLst/>
                <a:latin typeface="Söhne"/>
              </a:rPr>
              <a:t>Hameroff</a:t>
            </a:r>
            <a:r>
              <a:rPr lang="en-US" b="0" i="0" dirty="0">
                <a:solidFill>
                  <a:srgbClr val="374151"/>
                </a:solidFill>
                <a:effectLst/>
                <a:latin typeface="Söhne"/>
              </a:rPr>
              <a:t> and Penrose claims that sentience originates from quantum computations through the collapse of quantum superpositions.</a:t>
            </a:r>
          </a:p>
          <a:p>
            <a:pPr algn="l">
              <a:buFont typeface="Arial" panose="020B0604020202020204" pitchFamily="34" charset="0"/>
              <a:buChar char="•"/>
            </a:pPr>
            <a:r>
              <a:rPr lang="en-US" b="0" i="0" dirty="0" err="1">
                <a:solidFill>
                  <a:srgbClr val="374151"/>
                </a:solidFill>
                <a:effectLst/>
                <a:latin typeface="Söhne"/>
              </a:rPr>
              <a:t>Protoconsciousness</a:t>
            </a:r>
            <a:r>
              <a:rPr lang="en-US" b="0" i="0" dirty="0">
                <a:solidFill>
                  <a:srgbClr val="374151"/>
                </a:solidFill>
                <a:effectLst/>
                <a:latin typeface="Söhne"/>
              </a:rPr>
              <a:t> in animals is believed to emerge within neural microtubules that behave as biological quantum computers. When these microtubules' quantum superpositions collapse, it results in states of </a:t>
            </a:r>
            <a:r>
              <a:rPr lang="en-US" b="0" i="0" dirty="0" err="1">
                <a:solidFill>
                  <a:srgbClr val="374151"/>
                </a:solidFill>
                <a:effectLst/>
                <a:latin typeface="Söhne"/>
              </a:rPr>
              <a:t>protoconsciousness</a:t>
            </a:r>
            <a:r>
              <a:rPr lang="en-US" b="0" i="0" dirty="0">
                <a:solidFill>
                  <a:srgbClr val="374151"/>
                </a:solidFill>
                <a:effectLst/>
                <a:latin typeface="Söhne"/>
              </a:rPr>
              <a:t>.</a:t>
            </a:r>
          </a:p>
          <a:p>
            <a:pPr algn="l">
              <a:buFont typeface="Arial" panose="020B0604020202020204" pitchFamily="34" charset="0"/>
              <a:buChar char="•"/>
            </a:pPr>
            <a:r>
              <a:rPr lang="en-US" b="0" i="0" dirty="0">
                <a:solidFill>
                  <a:srgbClr val="374151"/>
                </a:solidFill>
                <a:effectLst/>
                <a:latin typeface="Söhne"/>
              </a:rPr>
              <a:t>Quantum coherence and quantum state reduction could potentially apply to plant consciousness. Under </a:t>
            </a:r>
            <a:r>
              <a:rPr lang="en-US" b="0" i="0" dirty="0" err="1">
                <a:solidFill>
                  <a:srgbClr val="374151"/>
                </a:solidFill>
                <a:effectLst/>
                <a:latin typeface="Söhne"/>
              </a:rPr>
              <a:t>Orch</a:t>
            </a:r>
            <a:r>
              <a:rPr lang="en-US" b="0" i="0" dirty="0">
                <a:solidFill>
                  <a:srgbClr val="374151"/>
                </a:solidFill>
                <a:effectLst/>
                <a:latin typeface="Söhne"/>
              </a:rPr>
              <a:t> OR theory, plant sentience might arise from quantum effects similar to those hypothesized in animals. Some evidence suggests that plants might have quantum phenomena linked to their vascular, </a:t>
            </a:r>
            <a:r>
              <a:rPr lang="en-US" b="0" i="0" dirty="0" err="1">
                <a:solidFill>
                  <a:srgbClr val="374151"/>
                </a:solidFill>
                <a:effectLst/>
                <a:latin typeface="Söhne"/>
              </a:rPr>
              <a:t>phyto</a:t>
            </a:r>
            <a:r>
              <a:rPr lang="en-US" b="0" i="0" dirty="0">
                <a:solidFill>
                  <a:srgbClr val="374151"/>
                </a:solidFill>
                <a:effectLst/>
                <a:latin typeface="Söhne"/>
              </a:rPr>
              <a:t>-neural activities.</a:t>
            </a:r>
          </a:p>
          <a:p>
            <a:pPr algn="l"/>
            <a:r>
              <a:rPr lang="en-US" b="1" i="0" dirty="0">
                <a:solidFill>
                  <a:srgbClr val="374151"/>
                </a:solidFill>
                <a:effectLst/>
                <a:latin typeface="Söhne"/>
              </a:rPr>
              <a:t>4.2 Non-reductive approaches</a:t>
            </a:r>
            <a:endParaRPr lang="en-US" b="0" i="0" dirty="0">
              <a:solidFill>
                <a:srgbClr val="374151"/>
              </a:solidFill>
              <a:effectLst/>
              <a:latin typeface="Söhne"/>
            </a:endParaRPr>
          </a:p>
          <a:p>
            <a:pPr algn="l"/>
            <a:r>
              <a:rPr lang="en-US" b="1" i="0" dirty="0">
                <a:solidFill>
                  <a:srgbClr val="374151"/>
                </a:solidFill>
                <a:effectLst/>
                <a:latin typeface="Söhne"/>
              </a:rPr>
              <a:t>4.2.1 Free-energy principle and predictive processing</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The free energy principle (FEP) and predictive processing (PP) are often discussed together, including in the context of plant predictive processing (PPP).</a:t>
            </a:r>
          </a:p>
          <a:p>
            <a:pPr algn="l">
              <a:buFont typeface="Arial" panose="020B0604020202020204" pitchFamily="34" charset="0"/>
              <a:buChar char="•"/>
            </a:pPr>
            <a:r>
              <a:rPr lang="en-US" b="0" i="0" dirty="0">
                <a:solidFill>
                  <a:srgbClr val="374151"/>
                </a:solidFill>
                <a:effectLst/>
                <a:latin typeface="Söhne"/>
              </a:rPr>
              <a:t>FEP posits that self-organizing systems must minimize free energy to survive. Free energy represents the discrepancy between expected and received sensory inputs. Systems should thus minimize surprise to avoid disintegration.</a:t>
            </a:r>
          </a:p>
          <a:p>
            <a:pPr algn="l">
              <a:buFont typeface="Arial" panose="020B0604020202020204" pitchFamily="34" charset="0"/>
              <a:buChar char="•"/>
            </a:pPr>
            <a:r>
              <a:rPr lang="en-US" b="0" i="0" dirty="0">
                <a:solidFill>
                  <a:srgbClr val="374151"/>
                </a:solidFill>
                <a:effectLst/>
                <a:latin typeface="Söhne"/>
              </a:rPr>
              <a:t>PP interprets the process of minimizing free energy as minimizing prediction error. Cognitive systems aim to reduce prediction errors by using a generative model to make predictions about the causes of sensory input.</a:t>
            </a:r>
          </a:p>
          <a:p>
            <a:pPr algn="l">
              <a:buFont typeface="Arial" panose="020B0604020202020204" pitchFamily="34" charset="0"/>
              <a:buChar char="•"/>
            </a:pPr>
            <a:r>
              <a:rPr lang="en-US" b="0" i="0" dirty="0">
                <a:solidFill>
                  <a:srgbClr val="374151"/>
                </a:solidFill>
                <a:effectLst/>
                <a:latin typeface="Söhne"/>
              </a:rPr>
              <a:t>PP implies that instead of interpreting the environment from sensory input, organisms estimate the likelihood of an environmental event causing a certain stimulus.</a:t>
            </a:r>
          </a:p>
          <a:p>
            <a:pPr algn="l">
              <a:buFont typeface="Arial" panose="020B0604020202020204" pitchFamily="34" charset="0"/>
              <a:buChar char="•"/>
            </a:pPr>
            <a:r>
              <a:rPr lang="en-US" b="0" i="0" dirty="0">
                <a:solidFill>
                  <a:srgbClr val="374151"/>
                </a:solidFill>
                <a:effectLst/>
                <a:latin typeface="Söhne"/>
              </a:rPr>
              <a:t>Calvo and Friston applied PP to plant behavior, suggesting plants might have a similar hierarchical and lateral informational processing method.</a:t>
            </a:r>
          </a:p>
          <a:p>
            <a:pPr algn="l">
              <a:buFont typeface="Arial" panose="020B0604020202020204" pitchFamily="34" charset="0"/>
              <a:buChar char="•"/>
            </a:pPr>
            <a:r>
              <a:rPr lang="en-US" b="0" i="0" dirty="0">
                <a:solidFill>
                  <a:srgbClr val="374151"/>
                </a:solidFill>
                <a:effectLst/>
                <a:latin typeface="Söhne"/>
              </a:rPr>
              <a:t>Some researchers link PP to consciousness. They believe conscious experience is the result of perceptual inferences about world states causing sensations. Thus, understanding plant consciousness might mean grasping how plants probabilistically interpret their environment.</a:t>
            </a:r>
          </a:p>
          <a:p>
            <a:pPr algn="l">
              <a:buFont typeface="Arial" panose="020B0604020202020204" pitchFamily="34" charset="0"/>
              <a:buChar char="•"/>
            </a:pPr>
            <a:r>
              <a:rPr lang="en-US" b="0" i="0" dirty="0">
                <a:solidFill>
                  <a:srgbClr val="374151"/>
                </a:solidFill>
                <a:effectLst/>
                <a:latin typeface="Söhne"/>
              </a:rPr>
              <a:t>Some theories propose that consciousness emerges from the interaction between an organism and its environment. Understanding plant sentience in this view would require combining PP with an ecological approach that examines both plant predictions and behaviors.</a:t>
            </a:r>
          </a:p>
          <a:p>
            <a:br>
              <a:rPr lang="en-US" dirty="0"/>
            </a:b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21</a:t>
            </a:fld>
            <a:endParaRPr lang="en-US"/>
          </a:p>
        </p:txBody>
      </p:sp>
    </p:spTree>
    <p:extLst>
      <p:ext uri="{BB962C8B-B14F-4D97-AF65-F5344CB8AC3E}">
        <p14:creationId xmlns:p14="http://schemas.microsoft.com/office/powerpoint/2010/main" val="1178546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374151"/>
                </a:solidFill>
                <a:effectLst/>
                <a:latin typeface="Söhne"/>
              </a:rPr>
              <a:t>Introduction</a:t>
            </a:r>
            <a:r>
              <a:rPr lang="en-US" b="0" i="0" dirty="0">
                <a:solidFill>
                  <a:srgbClr val="374151"/>
                </a:solidFill>
                <a:effectLst/>
                <a:latin typeface="Söhne"/>
              </a:rPr>
              <a:t>:</a:t>
            </a:r>
          </a:p>
          <a:p>
            <a:pPr marL="742950" lvl="1" indent="-285750" algn="l">
              <a:buFont typeface="Arial" panose="020B0604020202020204" pitchFamily="34" charset="0"/>
              <a:buChar char="•"/>
            </a:pPr>
            <a:r>
              <a:rPr lang="en-US" b="0" i="0" dirty="0">
                <a:solidFill>
                  <a:srgbClr val="374151"/>
                </a:solidFill>
                <a:effectLst/>
                <a:latin typeface="Söhne"/>
              </a:rPr>
              <a:t>The evolution of cognition and consciousness isn't exclusive to humans or even vertebrates but extends across the tree of life, including the 96 phyla. This review specifically centers on vascular plants but suggests that its principles may be applicable to other organisms as well.</a:t>
            </a:r>
          </a:p>
          <a:p>
            <a:pPr algn="l">
              <a:buFont typeface="Arial" panose="020B0604020202020204" pitchFamily="34" charset="0"/>
              <a:buChar char="•"/>
            </a:pPr>
            <a:r>
              <a:rPr lang="en-US" b="1" i="0" dirty="0">
                <a:solidFill>
                  <a:srgbClr val="374151"/>
                </a:solidFill>
                <a:effectLst/>
                <a:latin typeface="Söhne"/>
              </a:rPr>
              <a:t>Cognition and Locomotion</a:t>
            </a:r>
            <a:r>
              <a:rPr lang="en-US" b="0" i="0" dirty="0">
                <a:solidFill>
                  <a:srgbClr val="374151"/>
                </a:solidFill>
                <a:effectLst/>
                <a:latin typeface="Söhne"/>
              </a:rPr>
              <a:t>:</a:t>
            </a:r>
          </a:p>
          <a:p>
            <a:pPr marL="742950" lvl="1" indent="-285750" algn="l">
              <a:buFont typeface="Arial" panose="020B0604020202020204" pitchFamily="34" charset="0"/>
              <a:buChar char="•"/>
            </a:pPr>
            <a:r>
              <a:rPr lang="en-US" b="0" i="0" dirty="0">
                <a:solidFill>
                  <a:srgbClr val="374151"/>
                </a:solidFill>
                <a:effectLst/>
                <a:latin typeface="Söhne"/>
              </a:rPr>
              <a:t>Traditionally, cognition and consciousness were assumed to be limited to moving animals. However, this is a flawed perspective. The evolutionary split between animals and plants began at the single-cell stage, where primordial animal cells adopted locomotion and plants became photosynthetic, leading to their stationary lifestyle.</a:t>
            </a:r>
          </a:p>
          <a:p>
            <a:pPr marL="742950" lvl="1" indent="-285750" algn="l">
              <a:buFont typeface="Arial" panose="020B0604020202020204" pitchFamily="34" charset="0"/>
              <a:buChar char="•"/>
            </a:pPr>
            <a:r>
              <a:rPr lang="en-US" b="0" i="0" dirty="0">
                <a:solidFill>
                  <a:srgbClr val="374151"/>
                </a:solidFill>
                <a:effectLst/>
                <a:latin typeface="Söhne"/>
              </a:rPr>
              <a:t>Locomotion is merely one form of movement. Plants, though stationary, do "move" in different ways, relying on growth patterns and turgor-based cellular changes. This allows them to adaptively respond to environmental changes.</a:t>
            </a:r>
          </a:p>
          <a:p>
            <a:pPr algn="l">
              <a:buFont typeface="Arial" panose="020B0604020202020204" pitchFamily="34" charset="0"/>
              <a:buChar char="•"/>
            </a:pPr>
            <a:r>
              <a:rPr lang="en-US" b="1" i="0" dirty="0">
                <a:solidFill>
                  <a:srgbClr val="374151"/>
                </a:solidFill>
                <a:effectLst/>
                <a:latin typeface="Söhne"/>
              </a:rPr>
              <a:t>Plant Behaviors and Intelligence</a:t>
            </a:r>
            <a:r>
              <a:rPr lang="en-US" b="0" i="0" dirty="0">
                <a:solidFill>
                  <a:srgbClr val="374151"/>
                </a:solidFill>
                <a:effectLst/>
                <a:latin typeface="Söhne"/>
              </a:rPr>
              <a:t>:</a:t>
            </a:r>
          </a:p>
          <a:p>
            <a:pPr marL="742950" lvl="1" indent="-285750" algn="l">
              <a:buFont typeface="Arial" panose="020B0604020202020204" pitchFamily="34" charset="0"/>
              <a:buChar char="•"/>
            </a:pPr>
            <a:r>
              <a:rPr lang="en-US" b="0" i="0" dirty="0">
                <a:solidFill>
                  <a:srgbClr val="374151"/>
                </a:solidFill>
                <a:effectLst/>
                <a:latin typeface="Söhne"/>
              </a:rPr>
              <a:t>Recent research challenges human-centric views, suggesting that behaviors such as light foraging and decision-making, previously thought exclusive to animals, are also present in plants. This is made possible due to phenotypic plasticity. Consequently, numerous studies and scholars argue for recognizing plants as intelligent or cognitive beings.</a:t>
            </a:r>
          </a:p>
          <a:p>
            <a:pPr algn="l">
              <a:buFont typeface="Arial" panose="020B0604020202020204" pitchFamily="34" charset="0"/>
              <a:buChar char="•"/>
            </a:pPr>
            <a:r>
              <a:rPr lang="en-US" b="1" i="0" dirty="0">
                <a:solidFill>
                  <a:srgbClr val="374151"/>
                </a:solidFill>
                <a:effectLst/>
                <a:latin typeface="Söhne"/>
              </a:rPr>
              <a:t>Debate on Plant Consciousness</a:t>
            </a:r>
            <a:r>
              <a:rPr lang="en-US" b="0" i="0" dirty="0">
                <a:solidFill>
                  <a:srgbClr val="374151"/>
                </a:solidFill>
                <a:effectLst/>
                <a:latin typeface="Söhne"/>
              </a:rPr>
              <a:t>:</a:t>
            </a:r>
          </a:p>
          <a:p>
            <a:pPr marL="742950" lvl="1" indent="-285750" algn="l">
              <a:buFont typeface="Arial" panose="020B0604020202020204" pitchFamily="34" charset="0"/>
              <a:buChar char="•"/>
            </a:pPr>
            <a:r>
              <a:rPr lang="en-US" b="0" i="0" dirty="0">
                <a:solidFill>
                  <a:srgbClr val="374151"/>
                </a:solidFill>
                <a:effectLst/>
                <a:latin typeface="Söhne"/>
              </a:rPr>
              <a:t>A prominent discussion is if plants, besides being cognitive, are also sentient or conscious. Consciousness here refers to the presence of some form of subjective experience, such as feelings or awareness of events. The article doesn't assertively argue for plant consciousness but promotes an informed debate on the possibility, stating that consciousness shouldn't be an attribute exclusive to animals.</a:t>
            </a:r>
          </a:p>
          <a:p>
            <a:pPr marL="742950" lvl="1" indent="-285750" algn="l">
              <a:buFont typeface="Arial" panose="020B0604020202020204" pitchFamily="34" charset="0"/>
              <a:buChar char="•"/>
            </a:pPr>
            <a:endParaRPr lang="en-US" b="0" i="0" dirty="0">
              <a:solidFill>
                <a:srgbClr val="374151"/>
              </a:solidFill>
              <a:effectLst/>
              <a:latin typeface="Söhne"/>
            </a:endParaRPr>
          </a:p>
          <a:p>
            <a:pPr marL="742950" lvl="1" indent="-285750" algn="l">
              <a:buFont typeface="Arial" panose="020B0604020202020204" pitchFamily="34" charset="0"/>
              <a:buChar char="•"/>
            </a:pPr>
            <a:endParaRPr lang="en-US" b="0" i="0" dirty="0">
              <a:solidFill>
                <a:srgbClr val="374151"/>
              </a:solidFill>
              <a:effectLst/>
              <a:latin typeface="Söhne"/>
            </a:endParaRPr>
          </a:p>
          <a:p>
            <a:pPr marL="457200" lvl="1" indent="0" algn="l">
              <a:buFont typeface="Arial" panose="020B0604020202020204" pitchFamily="34" charset="0"/>
              <a:buNone/>
            </a:pPr>
            <a:r>
              <a:rPr lang="en-US" b="0" i="0" dirty="0">
                <a:solidFill>
                  <a:srgbClr val="000000"/>
                </a:solidFill>
                <a:effectLst/>
                <a:latin typeface="Söhne"/>
              </a:rPr>
              <a:t>The article first examines empirical data about plant cognition. It then delves into Plant Neurobiology, suggesting that understanding sensorimotor integration in plants can give insights into their experience. Next, the article explores five significant theories of consciousness that don't rely on animal-centric views. The overarching challenge is understanding if principles from psychology and evolutionary study of cognition and consciousness can be generalized across plants and animals, respecting their unique attributes.</a:t>
            </a:r>
          </a:p>
          <a:p>
            <a:pPr algn="l"/>
            <a:br>
              <a:rPr lang="en-US" b="0" i="0" dirty="0">
                <a:solidFill>
                  <a:srgbClr val="000000"/>
                </a:solidFill>
                <a:effectLst/>
                <a:latin typeface="Söhne"/>
              </a:rPr>
            </a:br>
            <a:r>
              <a:rPr lang="en-US" b="1" i="0" dirty="0">
                <a:solidFill>
                  <a:srgbClr val="374151"/>
                </a:solidFill>
                <a:effectLst/>
                <a:latin typeface="Söhne"/>
              </a:rPr>
              <a:t>2 PLANT COGNITION</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The exploration of plant consciousness begins with observing cognitive capacities in plants.</a:t>
            </a:r>
          </a:p>
          <a:p>
            <a:pPr algn="l">
              <a:buFont typeface="Arial" panose="020B0604020202020204" pitchFamily="34" charset="0"/>
              <a:buChar char="•"/>
            </a:pPr>
            <a:r>
              <a:rPr lang="en-US" b="0" i="0" dirty="0">
                <a:solidFill>
                  <a:srgbClr val="374151"/>
                </a:solidFill>
                <a:effectLst/>
                <a:latin typeface="Söhne"/>
              </a:rPr>
              <a:t>Cognition in plants involves behaviors leading to enhanced chances of survival.</a:t>
            </a:r>
          </a:p>
          <a:p>
            <a:pPr algn="l">
              <a:buFont typeface="Arial" panose="020B0604020202020204" pitchFamily="34" charset="0"/>
              <a:buChar char="•"/>
            </a:pPr>
            <a:r>
              <a:rPr lang="en-US" b="0" i="0" dirty="0">
                <a:solidFill>
                  <a:srgbClr val="374151"/>
                </a:solidFill>
                <a:effectLst/>
                <a:latin typeface="Söhne"/>
              </a:rPr>
              <a:t>Not all plant behaviors are cognitive; only those that are adaptive, flexible, anticipatory, and goal-oriented.</a:t>
            </a:r>
          </a:p>
          <a:p>
            <a:pPr algn="l">
              <a:buFont typeface="Arial" panose="020B0604020202020204" pitchFamily="34" charset="0"/>
              <a:buChar char="•"/>
            </a:pPr>
            <a:r>
              <a:rPr lang="en-US" b="0" i="0" dirty="0">
                <a:solidFill>
                  <a:srgbClr val="374151"/>
                </a:solidFill>
                <a:effectLst/>
                <a:latin typeface="Söhne"/>
              </a:rPr>
              <a:t>Techniques like time-lapse photography and electrophysiological techniques help in studying plant behavior.</a:t>
            </a:r>
          </a:p>
          <a:p>
            <a:pPr algn="l">
              <a:buFont typeface="Arial" panose="020B0604020202020204" pitchFamily="34" charset="0"/>
              <a:buChar char="•"/>
            </a:pPr>
            <a:r>
              <a:rPr lang="en-US" b="0" i="0" dirty="0">
                <a:solidFill>
                  <a:srgbClr val="374151"/>
                </a:solidFill>
                <a:effectLst/>
                <a:latin typeface="Söhne"/>
              </a:rPr>
              <a:t>Plants have the capacity to adapt beyond just reacting to immediate stimuli.</a:t>
            </a:r>
          </a:p>
          <a:p>
            <a:pPr algn="l"/>
            <a:r>
              <a:rPr lang="en-US" b="1" i="0" dirty="0">
                <a:solidFill>
                  <a:srgbClr val="374151"/>
                </a:solidFill>
                <a:effectLst/>
                <a:latin typeface="Söhne"/>
              </a:rPr>
              <a:t>2.1 Communication</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Plants communicate both internally and with other plants via biogenic volatile organic compounds (VOCs).</a:t>
            </a:r>
          </a:p>
          <a:p>
            <a:pPr algn="l">
              <a:buFont typeface="Arial" panose="020B0604020202020204" pitchFamily="34" charset="0"/>
              <a:buChar char="•"/>
            </a:pPr>
            <a:r>
              <a:rPr lang="en-US" b="0" i="0" dirty="0">
                <a:solidFill>
                  <a:srgbClr val="374151"/>
                </a:solidFill>
                <a:effectLst/>
                <a:latin typeface="Söhne"/>
              </a:rPr>
              <a:t>VOCs have a variety of functions, including warning of herbivore attack, defense mechanisms, and assisting in finding hosts.</a:t>
            </a:r>
          </a:p>
          <a:p>
            <a:pPr algn="l">
              <a:buFont typeface="Arial" panose="020B0604020202020204" pitchFamily="34" charset="0"/>
              <a:buChar char="•"/>
            </a:pPr>
            <a:r>
              <a:rPr lang="en-US" b="0" i="0" dirty="0">
                <a:solidFill>
                  <a:srgbClr val="374151"/>
                </a:solidFill>
                <a:effectLst/>
                <a:latin typeface="Söhne"/>
              </a:rPr>
              <a:t>Another example is the ability of plants to sense sound vibrations and respond. The model plant, Arabidopsis thaliana, uses trichomes (hair-like structures) to detect vibrations made by caterpillars and produces toxins in response.</a:t>
            </a:r>
          </a:p>
          <a:p>
            <a:pPr algn="l">
              <a:buFont typeface="Arial" panose="020B0604020202020204" pitchFamily="34" charset="0"/>
              <a:buChar char="•"/>
            </a:pPr>
            <a:r>
              <a:rPr lang="en-US" b="0" i="0" dirty="0">
                <a:solidFill>
                  <a:srgbClr val="374151"/>
                </a:solidFill>
                <a:effectLst/>
                <a:latin typeface="Söhne"/>
              </a:rPr>
              <a:t>Underground communication takes place due to the interaction of plant roots with mycorrhizal fungi, leading to adaptive changes in the plants.</a:t>
            </a:r>
          </a:p>
          <a:p>
            <a:pPr algn="l">
              <a:buFont typeface="Arial" panose="020B0604020202020204" pitchFamily="34" charset="0"/>
              <a:buChar char="•"/>
            </a:pPr>
            <a:r>
              <a:rPr lang="en-US" b="0" i="0" dirty="0">
                <a:solidFill>
                  <a:srgbClr val="374151"/>
                </a:solidFill>
                <a:effectLst/>
                <a:latin typeface="Söhne"/>
              </a:rPr>
              <a:t>Plants can also control insect behavior through chemical compounds.</a:t>
            </a:r>
          </a:p>
          <a:p>
            <a:pPr algn="l"/>
            <a:r>
              <a:rPr lang="en-US" b="1" i="0" dirty="0">
                <a:solidFill>
                  <a:srgbClr val="374151"/>
                </a:solidFill>
                <a:effectLst/>
                <a:latin typeface="Söhne"/>
              </a:rPr>
              <a:t>2.2 Kin recognition</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Plants have the ability to recognize and discriminate kin from non-kin.</a:t>
            </a:r>
          </a:p>
          <a:p>
            <a:pPr algn="l">
              <a:buFont typeface="Arial" panose="020B0604020202020204" pitchFamily="34" charset="0"/>
              <a:buChar char="•"/>
            </a:pPr>
            <a:r>
              <a:rPr lang="en-US" b="0" i="0" dirty="0">
                <a:solidFill>
                  <a:srgbClr val="374151"/>
                </a:solidFill>
                <a:effectLst/>
                <a:latin typeface="Söhne"/>
              </a:rPr>
              <a:t>Root interaction and chemical exudates act as cues for kin recognition in some plants.</a:t>
            </a:r>
          </a:p>
          <a:p>
            <a:pPr algn="l">
              <a:buFont typeface="Arial" panose="020B0604020202020204" pitchFamily="34" charset="0"/>
              <a:buChar char="•"/>
            </a:pPr>
            <a:r>
              <a:rPr lang="en-US" b="0" i="0" dirty="0">
                <a:solidFill>
                  <a:srgbClr val="374151"/>
                </a:solidFill>
                <a:effectLst/>
                <a:latin typeface="Söhne"/>
              </a:rPr>
              <a:t>Photoreceptors also play a role in kin recognition, and certain plants demonstrate more cooperative behavior when interacting with kin members compared to non-kin.</a:t>
            </a:r>
          </a:p>
          <a:p>
            <a:pPr algn="l"/>
            <a:br>
              <a:rPr lang="en-US" dirty="0"/>
            </a:br>
            <a:r>
              <a:rPr lang="en-US" b="1" i="0" dirty="0">
                <a:solidFill>
                  <a:srgbClr val="374151"/>
                </a:solidFill>
                <a:effectLst/>
                <a:latin typeface="Söhne"/>
              </a:rPr>
              <a:t>2.3 Decision-making</a:t>
            </a:r>
            <a:br>
              <a:rPr lang="en-US" b="0" i="0" dirty="0">
                <a:solidFill>
                  <a:srgbClr val="374151"/>
                </a:solidFill>
                <a:effectLst/>
                <a:latin typeface="Söhne"/>
              </a:rPr>
            </a:br>
            <a:r>
              <a:rPr lang="en-US" b="0" i="0" dirty="0">
                <a:solidFill>
                  <a:srgbClr val="374151"/>
                </a:solidFill>
                <a:effectLst/>
                <a:latin typeface="Söhne"/>
              </a:rPr>
              <a:t>Traditional views considered plant behavior as purely reactive. Recent evidence disputes this, showing that plants exhibit decision-making based on their environments. They must decide optimal directions and rates of growth and prioritize resources. For instance, the parasitic vine </a:t>
            </a:r>
            <a:r>
              <a:rPr lang="en-US" b="0" i="0" dirty="0" err="1">
                <a:solidFill>
                  <a:srgbClr val="374151"/>
                </a:solidFill>
                <a:effectLst/>
                <a:latin typeface="Söhne"/>
              </a:rPr>
              <a:t>Cuscuta</a:t>
            </a:r>
            <a:r>
              <a:rPr lang="en-US" b="0" i="0" dirty="0">
                <a:solidFill>
                  <a:srgbClr val="374151"/>
                </a:solidFill>
                <a:effectLst/>
                <a:latin typeface="Söhne"/>
              </a:rPr>
              <a:t> displays a preference for tomato plants over wheat due to the nutritive value, indicating decision-making. Roots also make decisions, adapting growth in response to saline conditions. Research reveals that plants make complex decisions based on different parameters to enhance their survival chances.</a:t>
            </a:r>
          </a:p>
          <a:p>
            <a:pPr algn="l"/>
            <a:r>
              <a:rPr lang="en-US" b="1" i="0" dirty="0">
                <a:solidFill>
                  <a:srgbClr val="374151"/>
                </a:solidFill>
                <a:effectLst/>
                <a:latin typeface="Söhne"/>
              </a:rPr>
              <a:t>2.4 Anticipatory behavior</a:t>
            </a:r>
            <a:br>
              <a:rPr lang="en-US" b="0" i="0" dirty="0">
                <a:solidFill>
                  <a:srgbClr val="374151"/>
                </a:solidFill>
                <a:effectLst/>
                <a:latin typeface="Söhne"/>
              </a:rPr>
            </a:br>
            <a:r>
              <a:rPr lang="en-US" b="0" i="0" dirty="0">
                <a:solidFill>
                  <a:srgbClr val="374151"/>
                </a:solidFill>
                <a:effectLst/>
                <a:latin typeface="Söhne"/>
              </a:rPr>
              <a:t>Anticipatory behavior in plants helps them prepare for future conditions. Examples include the Lavatera </a:t>
            </a:r>
            <a:r>
              <a:rPr lang="en-US" b="0" i="0" dirty="0" err="1">
                <a:solidFill>
                  <a:srgbClr val="374151"/>
                </a:solidFill>
                <a:effectLst/>
                <a:latin typeface="Söhne"/>
              </a:rPr>
              <a:t>cretica</a:t>
            </a:r>
            <a:r>
              <a:rPr lang="en-US" b="0" i="0" dirty="0">
                <a:solidFill>
                  <a:srgbClr val="374151"/>
                </a:solidFill>
                <a:effectLst/>
                <a:latin typeface="Söhne"/>
              </a:rPr>
              <a:t>, whose leaves reorient at night to anticipate sunrise, and roots of certain plants, which adjust growth based on predicted nutrient availability. Plants are described as "anticipatory engines," consistently monitoring their surroundings to make predictions and adapt for upcoming environmental changes.</a:t>
            </a:r>
          </a:p>
          <a:p>
            <a:pPr algn="l"/>
            <a:r>
              <a:rPr lang="en-US" b="1" i="0" dirty="0">
                <a:solidFill>
                  <a:srgbClr val="374151"/>
                </a:solidFill>
                <a:effectLst/>
                <a:latin typeface="Söhne"/>
              </a:rPr>
              <a:t>2.5 Learning and memory</a:t>
            </a:r>
            <a:br>
              <a:rPr lang="en-US" b="0" i="0" dirty="0">
                <a:solidFill>
                  <a:srgbClr val="374151"/>
                </a:solidFill>
                <a:effectLst/>
                <a:latin typeface="Söhne"/>
              </a:rPr>
            </a:br>
            <a:r>
              <a:rPr lang="en-US" b="0" i="0" dirty="0">
                <a:solidFill>
                  <a:srgbClr val="374151"/>
                </a:solidFill>
                <a:effectLst/>
                <a:latin typeface="Söhne"/>
              </a:rPr>
              <a:t>Research on plant learning and memory has been ongoing since the 19th Century. For example, the Mimosa </a:t>
            </a:r>
            <a:r>
              <a:rPr lang="en-US" b="0" i="0" dirty="0" err="1">
                <a:solidFill>
                  <a:srgbClr val="374151"/>
                </a:solidFill>
                <a:effectLst/>
                <a:latin typeface="Söhne"/>
              </a:rPr>
              <a:t>pudica</a:t>
            </a:r>
            <a:r>
              <a:rPr lang="en-US" b="0" i="0" dirty="0">
                <a:solidFill>
                  <a:srgbClr val="374151"/>
                </a:solidFill>
                <a:effectLst/>
                <a:latin typeface="Söhne"/>
              </a:rPr>
              <a:t> plant displays habituation, where repeated stimuli result in decreased response. This behavior can last up to 28 days, suggesting long-term memory. Studies have also explored more complex forms of learning, such as classical conditioning. Evidence indicates that plants can learn from past experiences to adjust behavior and phenotype for better survival. However, the field of plant learning and memory is still emerging, with mixed results and a need for more consistent, ecologically relevant research.</a:t>
            </a:r>
          </a:p>
          <a:p>
            <a:pPr algn="l"/>
            <a:br>
              <a:rPr lang="en-US" dirty="0"/>
            </a:br>
            <a:r>
              <a:rPr lang="en-US" b="1" i="0" dirty="0">
                <a:solidFill>
                  <a:srgbClr val="374151"/>
                </a:solidFill>
                <a:effectLst/>
                <a:latin typeface="Söhne"/>
              </a:rPr>
              <a:t>2.6 Foraging and competition</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Plants have the capacity to integrate information from different sources, which helps them develop strategies for nutrient foraging.</a:t>
            </a:r>
          </a:p>
          <a:p>
            <a:pPr algn="l">
              <a:buFont typeface="Arial" panose="020B0604020202020204" pitchFamily="34" charset="0"/>
              <a:buChar char="•"/>
            </a:pPr>
            <a:r>
              <a:rPr lang="en-US" b="0" i="0" dirty="0">
                <a:solidFill>
                  <a:srgbClr val="374151"/>
                </a:solidFill>
                <a:effectLst/>
                <a:latin typeface="Söhne"/>
              </a:rPr>
              <a:t>Clones of Fragaria </a:t>
            </a:r>
            <a:r>
              <a:rPr lang="en-US" b="0" i="0" dirty="0" err="1">
                <a:solidFill>
                  <a:srgbClr val="374151"/>
                </a:solidFill>
                <a:effectLst/>
                <a:latin typeface="Söhne"/>
              </a:rPr>
              <a:t>vesca</a:t>
            </a:r>
            <a:r>
              <a:rPr lang="en-US" b="0" i="0" dirty="0">
                <a:solidFill>
                  <a:srgbClr val="374151"/>
                </a:solidFill>
                <a:effectLst/>
                <a:latin typeface="Söhne"/>
              </a:rPr>
              <a:t> use previous experiences to anticipate the presence of nutrients in new environments.</a:t>
            </a:r>
          </a:p>
          <a:p>
            <a:pPr algn="l">
              <a:buFont typeface="Arial" panose="020B0604020202020204" pitchFamily="34" charset="0"/>
              <a:buChar char="•"/>
            </a:pPr>
            <a:r>
              <a:rPr lang="en-US" b="0" i="0" dirty="0">
                <a:solidFill>
                  <a:srgbClr val="374151"/>
                </a:solidFill>
                <a:effectLst/>
                <a:latin typeface="Söhne"/>
              </a:rPr>
              <a:t>Foraging is influenced by competition. In different conditions, plants adjust their root growth and other strategies based on the presence or absence of competitors and resource allocation.</a:t>
            </a:r>
          </a:p>
          <a:p>
            <a:pPr algn="l">
              <a:buFont typeface="Arial" panose="020B0604020202020204" pitchFamily="34" charset="0"/>
              <a:buChar char="•"/>
            </a:pPr>
            <a:r>
              <a:rPr lang="en-US" b="0" i="0" dirty="0">
                <a:solidFill>
                  <a:srgbClr val="374151"/>
                </a:solidFill>
                <a:effectLst/>
                <a:latin typeface="Söhne"/>
              </a:rPr>
              <a:t>Studies have shown that plants gather information from competitors to make decisions about foraging.</a:t>
            </a:r>
          </a:p>
          <a:p>
            <a:pPr algn="l">
              <a:buFont typeface="Arial" panose="020B0604020202020204" pitchFamily="34" charset="0"/>
              <a:buChar char="•"/>
            </a:pPr>
            <a:r>
              <a:rPr lang="en-US" b="0" i="0" dirty="0">
                <a:solidFill>
                  <a:srgbClr val="374151"/>
                </a:solidFill>
                <a:effectLst/>
                <a:latin typeface="Söhne"/>
              </a:rPr>
              <a:t>Game theoretical models, originally designed for predicting strategic interactions in competitive games, have been applied to predict behaviors of plants competing for soil resources.</a:t>
            </a:r>
          </a:p>
          <a:p>
            <a:pPr algn="l"/>
            <a:r>
              <a:rPr lang="en-US" b="1" i="0" dirty="0">
                <a:solidFill>
                  <a:srgbClr val="374151"/>
                </a:solidFill>
                <a:effectLst/>
                <a:latin typeface="Söhne"/>
              </a:rPr>
              <a:t>2.7 Risk sensitivity</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Animals show sensitivity to variability in nutrients, affecting their risk behavior. Plants, specifically P. sativum in experiments, showed similar risk sensitivity in root growth based on nutrient availability.</a:t>
            </a:r>
          </a:p>
          <a:p>
            <a:pPr algn="l">
              <a:buFont typeface="Arial" panose="020B0604020202020204" pitchFamily="34" charset="0"/>
              <a:buChar char="•"/>
            </a:pPr>
            <a:r>
              <a:rPr lang="en-US" b="0" i="0" dirty="0">
                <a:solidFill>
                  <a:srgbClr val="374151"/>
                </a:solidFill>
                <a:effectLst/>
                <a:latin typeface="Söhne"/>
              </a:rPr>
              <a:t>Based on experiments, plants seem to make decisions that maximize their fitness, suggesting that decision-making theories for animals might be applicable to plants.</a:t>
            </a:r>
          </a:p>
          <a:p>
            <a:pPr algn="l"/>
            <a:r>
              <a:rPr lang="en-US" b="1" i="0" dirty="0">
                <a:solidFill>
                  <a:srgbClr val="374151"/>
                </a:solidFill>
                <a:effectLst/>
                <a:latin typeface="Söhne"/>
              </a:rPr>
              <a:t>2.8 Mimicry</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Mimicry in plants refers to adaptive resemblances to other plants or entities.</a:t>
            </a:r>
          </a:p>
          <a:p>
            <a:pPr algn="l">
              <a:buFont typeface="Arial" panose="020B0604020202020204" pitchFamily="34" charset="0"/>
              <a:buChar char="•"/>
            </a:pPr>
            <a:r>
              <a:rPr lang="en-US" b="0" i="0" dirty="0">
                <a:solidFill>
                  <a:srgbClr val="374151"/>
                </a:solidFill>
                <a:effectLst/>
                <a:latin typeface="Söhne"/>
              </a:rPr>
              <a:t>Examples of plant mimicry are rarer than in animals. </a:t>
            </a:r>
            <a:r>
              <a:rPr lang="en-US" b="0" i="0" dirty="0" err="1">
                <a:solidFill>
                  <a:srgbClr val="374151"/>
                </a:solidFill>
                <a:effectLst/>
                <a:latin typeface="Söhne"/>
              </a:rPr>
              <a:t>Boquila</a:t>
            </a:r>
            <a:r>
              <a:rPr lang="en-US" b="0" i="0" dirty="0">
                <a:solidFill>
                  <a:srgbClr val="374151"/>
                </a:solidFill>
                <a:effectLst/>
                <a:latin typeface="Söhne"/>
              </a:rPr>
              <a:t> </a:t>
            </a:r>
            <a:r>
              <a:rPr lang="en-US" b="0" i="0" dirty="0" err="1">
                <a:solidFill>
                  <a:srgbClr val="374151"/>
                </a:solidFill>
                <a:effectLst/>
                <a:latin typeface="Söhne"/>
              </a:rPr>
              <a:t>trifoliolata</a:t>
            </a:r>
            <a:r>
              <a:rPr lang="en-US" b="0" i="0" dirty="0">
                <a:solidFill>
                  <a:srgbClr val="374151"/>
                </a:solidFill>
                <a:effectLst/>
                <a:latin typeface="Söhne"/>
              </a:rPr>
              <a:t>, for instance, can mimic the leaves of its supporting host to avoid predation.</a:t>
            </a:r>
          </a:p>
          <a:p>
            <a:pPr algn="l">
              <a:buFont typeface="Arial" panose="020B0604020202020204" pitchFamily="34" charset="0"/>
              <a:buChar char="•"/>
            </a:pPr>
            <a:r>
              <a:rPr lang="en-US" b="0" i="0" dirty="0">
                <a:solidFill>
                  <a:srgbClr val="374151"/>
                </a:solidFill>
                <a:effectLst/>
                <a:latin typeface="Söhne"/>
              </a:rPr>
              <a:t>This mimicry behavior has been observed even without physical contact, suggesting different mechanisms, including a primitive vision system.</a:t>
            </a:r>
          </a:p>
          <a:p>
            <a:pPr algn="l">
              <a:buFont typeface="Arial" panose="020B0604020202020204" pitchFamily="34" charset="0"/>
              <a:buChar char="•"/>
            </a:pPr>
            <a:r>
              <a:rPr lang="en-US" b="0" i="0" dirty="0">
                <a:solidFill>
                  <a:srgbClr val="374151"/>
                </a:solidFill>
                <a:effectLst/>
                <a:latin typeface="Söhne"/>
              </a:rPr>
              <a:t>Research differentiates between plants using mimicry for pollination and those exploiting animals' perceptual biases. Exploitation of these biases may be a precursor to the evolution of mimicry.</a:t>
            </a:r>
          </a:p>
          <a:p>
            <a:pPr algn="l">
              <a:buFont typeface="Arial" panose="020B0604020202020204" pitchFamily="34" charset="0"/>
              <a:buChar char="•"/>
            </a:pPr>
            <a:r>
              <a:rPr lang="en-US" b="0" i="0" dirty="0">
                <a:solidFill>
                  <a:srgbClr val="374151"/>
                </a:solidFill>
                <a:effectLst/>
                <a:latin typeface="Söhne"/>
              </a:rPr>
              <a:t>The ability of </a:t>
            </a:r>
            <a:r>
              <a:rPr lang="en-US" b="0" i="0" dirty="0" err="1">
                <a:solidFill>
                  <a:srgbClr val="374151"/>
                </a:solidFill>
                <a:effectLst/>
                <a:latin typeface="Söhne"/>
              </a:rPr>
              <a:t>Boquila</a:t>
            </a:r>
            <a:r>
              <a:rPr lang="en-US" b="0" i="0" dirty="0">
                <a:solidFill>
                  <a:srgbClr val="374151"/>
                </a:solidFill>
                <a:effectLst/>
                <a:latin typeface="Söhne"/>
              </a:rPr>
              <a:t> to adapt and mimic different hosts in its environment suggests cognitive complexities in plant behaviors akin to those seen in some animals.</a:t>
            </a:r>
          </a:p>
          <a:p>
            <a:pPr algn="l"/>
            <a:r>
              <a:rPr lang="en-US" b="1" i="0" dirty="0">
                <a:solidFill>
                  <a:srgbClr val="374151"/>
                </a:solidFill>
                <a:effectLst/>
                <a:latin typeface="Söhne"/>
              </a:rPr>
              <a:t>2.9 Numerosity</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Various animals, including chicks and honeybees, have shown the ability to estimate and process quantitative magnitudes, which is called numerical competence.</a:t>
            </a:r>
          </a:p>
          <a:p>
            <a:pPr algn="l">
              <a:buFont typeface="Arial" panose="020B0604020202020204" pitchFamily="34" charset="0"/>
              <a:buChar char="•"/>
            </a:pPr>
            <a:r>
              <a:rPr lang="en-US" b="0" i="0" dirty="0">
                <a:solidFill>
                  <a:srgbClr val="374151"/>
                </a:solidFill>
                <a:effectLst/>
                <a:latin typeface="Söhne"/>
              </a:rPr>
              <a:t>The carnivorous plant, Venus flytrap (Dionaea muscipula), demonstrates an ability that suggests numerical competence. It can count the number of times its trigger hairs are stimulated before closing its trap and releasing digestive enzymes.</a:t>
            </a:r>
          </a:p>
          <a:p>
            <a:pPr algn="l">
              <a:buFont typeface="Arial" panose="020B0604020202020204" pitchFamily="34" charset="0"/>
              <a:buChar char="•"/>
            </a:pPr>
            <a:r>
              <a:rPr lang="en-US" b="0" i="0" dirty="0">
                <a:solidFill>
                  <a:srgbClr val="374151"/>
                </a:solidFill>
                <a:effectLst/>
                <a:latin typeface="Söhne"/>
              </a:rPr>
              <a:t>An insect must stimulate the trap's mechanoreceptors at least twice within 20-30 seconds for the trap to close.</a:t>
            </a:r>
          </a:p>
          <a:p>
            <a:pPr algn="l">
              <a:buFont typeface="Arial" panose="020B0604020202020204" pitchFamily="34" charset="0"/>
              <a:buChar char="•"/>
            </a:pPr>
            <a:r>
              <a:rPr lang="en-US" b="0" i="0" dirty="0">
                <a:solidFill>
                  <a:srgbClr val="374151"/>
                </a:solidFill>
                <a:effectLst/>
                <a:latin typeface="Söhne"/>
              </a:rPr>
              <a:t>After the trap closes, the plant counts up to five stimulations before releasing its enzymes.</a:t>
            </a:r>
          </a:p>
          <a:p>
            <a:pPr algn="l">
              <a:buFont typeface="Arial" panose="020B0604020202020204" pitchFamily="34" charset="0"/>
              <a:buChar char="•"/>
            </a:pPr>
            <a:r>
              <a:rPr lang="en-US" b="0" i="0" dirty="0">
                <a:solidFill>
                  <a:srgbClr val="374151"/>
                </a:solidFill>
                <a:effectLst/>
                <a:latin typeface="Söhne"/>
              </a:rPr>
              <a:t>While more research is needed, there's speculation that such numerical sensitivity in plants aids in adaptive decision-making. Recent findings also suggest that the Venus flytrap can adjust its counting strategy based on different prey.</a:t>
            </a:r>
          </a:p>
          <a:p>
            <a:pPr algn="l"/>
            <a:r>
              <a:rPr lang="en-US" b="1" i="0" dirty="0">
                <a:solidFill>
                  <a:srgbClr val="374151"/>
                </a:solidFill>
                <a:effectLst/>
                <a:latin typeface="Söhne"/>
              </a:rPr>
              <a:t>2.10 Swarm intelligence</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Swarm intelligence refers to the collective behavior of decentralized groups responding to nearby sensory inputs, seen in entities like birds, ants, fish, and humans.</a:t>
            </a:r>
          </a:p>
          <a:p>
            <a:pPr algn="l">
              <a:buFont typeface="Arial" panose="020B0604020202020204" pitchFamily="34" charset="0"/>
              <a:buChar char="•"/>
            </a:pPr>
            <a:r>
              <a:rPr lang="en-US" b="0" i="0" dirty="0">
                <a:solidFill>
                  <a:srgbClr val="374151"/>
                </a:solidFill>
                <a:effectLst/>
                <a:latin typeface="Söhne"/>
              </a:rPr>
              <a:t>Plants might also display swarm intelligence, as suggested by the coordinated growth patterns observed in complex root systems. Such coordination aids in optimizing resources and competition.</a:t>
            </a:r>
          </a:p>
          <a:p>
            <a:pPr algn="l">
              <a:buFont typeface="Arial" panose="020B0604020202020204" pitchFamily="34" charset="0"/>
              <a:buChar char="•"/>
            </a:pPr>
            <a:r>
              <a:rPr lang="en-US" b="0" i="0" dirty="0">
                <a:solidFill>
                  <a:srgbClr val="374151"/>
                </a:solidFill>
                <a:effectLst/>
                <a:latin typeface="Söhne"/>
              </a:rPr>
              <a:t>For example, maize roots collectively scan the soil to detect nutrient patches, indicating coordinated behavior.</a:t>
            </a:r>
          </a:p>
          <a:p>
            <a:pPr algn="l">
              <a:buFont typeface="Arial" panose="020B0604020202020204" pitchFamily="34" charset="0"/>
              <a:buChar char="•"/>
            </a:pPr>
            <a:r>
              <a:rPr lang="en-US" b="0" i="0" dirty="0">
                <a:solidFill>
                  <a:srgbClr val="374151"/>
                </a:solidFill>
                <a:effectLst/>
                <a:latin typeface="Söhne"/>
              </a:rPr>
              <a:t>Various theories speculate that roots might communicate through internal electrical activity, chemical volatiles, or individual root-generated electric fields.</a:t>
            </a:r>
          </a:p>
          <a:p>
            <a:pPr algn="l">
              <a:buFont typeface="Arial" panose="020B0604020202020204" pitchFamily="34" charset="0"/>
              <a:buChar char="•"/>
            </a:pPr>
            <a:r>
              <a:rPr lang="en-US" b="0" i="0" dirty="0">
                <a:solidFill>
                  <a:srgbClr val="374151"/>
                </a:solidFill>
                <a:effectLst/>
                <a:latin typeface="Söhne"/>
              </a:rPr>
              <a:t>Some researchers believe plant roots demonstrate collective problem-solving, akin to swarm intelligence. However, others argue that since plants don't have genetic conflicts like insect colonies, their behavior doesn't qualify as true swarm intelligence.</a:t>
            </a:r>
          </a:p>
          <a:p>
            <a:pPr algn="l"/>
            <a:br>
              <a:rPr lang="en-US" dirty="0"/>
            </a:br>
            <a:br>
              <a:rPr lang="en-US" dirty="0"/>
            </a:br>
            <a:r>
              <a:rPr lang="en-US" b="1" i="0" dirty="0">
                <a:solidFill>
                  <a:srgbClr val="374151"/>
                </a:solidFill>
                <a:effectLst/>
                <a:latin typeface="Söhne"/>
              </a:rPr>
              <a:t>Topic</a:t>
            </a:r>
            <a:r>
              <a:rPr lang="en-US" b="0" i="0" dirty="0">
                <a:solidFill>
                  <a:srgbClr val="374151"/>
                </a:solidFill>
                <a:effectLst/>
                <a:latin typeface="Söhne"/>
              </a:rPr>
              <a:t>: Plant Neurobiology (PN)</a:t>
            </a:r>
          </a:p>
          <a:p>
            <a:pPr algn="l">
              <a:buFont typeface="Arial" panose="020B0604020202020204" pitchFamily="34" charset="0"/>
              <a:buChar char="•"/>
            </a:pPr>
            <a:r>
              <a:rPr lang="en-US" b="1" i="0" dirty="0">
                <a:solidFill>
                  <a:srgbClr val="374151"/>
                </a:solidFill>
                <a:effectLst/>
                <a:latin typeface="Söhne"/>
              </a:rPr>
              <a:t>Definition</a:t>
            </a:r>
            <a:r>
              <a:rPr lang="en-US" b="0" i="0" dirty="0">
                <a:solidFill>
                  <a:srgbClr val="374151"/>
                </a:solidFill>
                <a:effectLst/>
                <a:latin typeface="Söhne"/>
              </a:rPr>
              <a:t>: PN investigates plant signaling, focusing on how plants, as information-processing systems, perceive and act in a coordinated and intentional manner. The idea is to explain plant behaviors that resemble intelligent actions, considering how they integrate various informational sources to respond adaptively to their environment.</a:t>
            </a:r>
          </a:p>
          <a:p>
            <a:pPr algn="l">
              <a:buFont typeface="Arial" panose="020B0604020202020204" pitchFamily="34" charset="0"/>
              <a:buChar char="•"/>
            </a:pPr>
            <a:r>
              <a:rPr lang="en-US" b="1" i="0" dirty="0">
                <a:solidFill>
                  <a:srgbClr val="374151"/>
                </a:solidFill>
                <a:effectLst/>
                <a:latin typeface="Söhne"/>
              </a:rPr>
              <a:t>Importance</a:t>
            </a:r>
            <a:r>
              <a:rPr lang="en-US" b="0" i="0" dirty="0">
                <a:solidFill>
                  <a:srgbClr val="374151"/>
                </a:solidFill>
                <a:effectLst/>
                <a:latin typeface="Söhne"/>
              </a:rPr>
              <a:t>: The study identifies the ways plants make decisions, recognize kin, learn, and more. These actions require processing diverse information from multiple parameters, like light, temperature, humidity, and chemicals, among others. By integrating these signals, plants make decisions that maximize their fitness.</a:t>
            </a:r>
          </a:p>
          <a:p>
            <a:pPr algn="l">
              <a:buFont typeface="Arial" panose="020B0604020202020204" pitchFamily="34" charset="0"/>
              <a:buChar char="•"/>
            </a:pPr>
            <a:r>
              <a:rPr lang="en-US" b="1" i="0" dirty="0">
                <a:solidFill>
                  <a:srgbClr val="374151"/>
                </a:solidFill>
                <a:effectLst/>
                <a:latin typeface="Söhne"/>
              </a:rPr>
              <a:t>Mechanisms</a:t>
            </a:r>
            <a:r>
              <a:rPr lang="en-US" b="0" i="0" dirty="0">
                <a:solidFill>
                  <a:srgbClr val="374151"/>
                </a:solidFill>
                <a:effectLst/>
                <a:latin typeface="Söhne"/>
              </a:rPr>
              <a:t>:</a:t>
            </a:r>
          </a:p>
          <a:p>
            <a:pPr marL="742950" lvl="1" indent="-285750" algn="l">
              <a:buFont typeface="Arial" panose="020B0604020202020204" pitchFamily="34" charset="0"/>
              <a:buChar char="•"/>
            </a:pPr>
            <a:r>
              <a:rPr lang="en-US" b="0" i="0" dirty="0">
                <a:solidFill>
                  <a:srgbClr val="374151"/>
                </a:solidFill>
                <a:effectLst/>
                <a:latin typeface="Söhne"/>
              </a:rPr>
              <a:t>Plants process and combine information across their entire structure.</a:t>
            </a:r>
          </a:p>
          <a:p>
            <a:pPr marL="742950" lvl="1" indent="-285750" algn="l">
              <a:buFont typeface="Arial" panose="020B0604020202020204" pitchFamily="34" charset="0"/>
              <a:buChar char="•"/>
            </a:pPr>
            <a:r>
              <a:rPr lang="en-US" b="0" i="0" dirty="0">
                <a:solidFill>
                  <a:srgbClr val="374151"/>
                </a:solidFill>
                <a:effectLst/>
                <a:latin typeface="Söhne"/>
              </a:rPr>
              <a:t>Molecular-level functional similarities exist between animal and plant systems. Despite plants not having neurons, they possess neurotransmitters such as acetylcholine, dopamine, and serotonin.</a:t>
            </a:r>
          </a:p>
          <a:p>
            <a:pPr marL="742950" lvl="1" indent="-285750" algn="l">
              <a:buFont typeface="Arial" panose="020B0604020202020204" pitchFamily="34" charset="0"/>
              <a:buChar char="•"/>
            </a:pPr>
            <a:r>
              <a:rPr lang="en-US" b="0" i="0" dirty="0">
                <a:solidFill>
                  <a:srgbClr val="374151"/>
                </a:solidFill>
                <a:effectLst/>
                <a:latin typeface="Söhne"/>
              </a:rPr>
              <a:t>Plant cells, similar to neurons, react electrically to various environmental factors. They can produce action potentials like animal cells, which include phases like depolarization and hyperpolarization.</a:t>
            </a:r>
          </a:p>
          <a:p>
            <a:pPr marL="742950" lvl="1" indent="-285750" algn="l">
              <a:buFont typeface="Arial" panose="020B0604020202020204" pitchFamily="34" charset="0"/>
              <a:buChar char="•"/>
            </a:pPr>
            <a:r>
              <a:rPr lang="en-US" b="0" i="0" dirty="0">
                <a:solidFill>
                  <a:srgbClr val="374151"/>
                </a:solidFill>
                <a:effectLst/>
                <a:latin typeface="Söhne"/>
              </a:rPr>
              <a:t>Plants use chemical and electrical synapses, and plasmodesmata channels in plants are functionally equivalent to animal gap junctions.</a:t>
            </a:r>
          </a:p>
          <a:p>
            <a:pPr marL="742950" lvl="1" indent="-285750" algn="l">
              <a:buFont typeface="Arial" panose="020B0604020202020204" pitchFamily="34" charset="0"/>
              <a:buChar char="•"/>
            </a:pPr>
            <a:r>
              <a:rPr lang="en-US" b="0" i="0" dirty="0">
                <a:solidFill>
                  <a:srgbClr val="374151"/>
                </a:solidFill>
                <a:effectLst/>
                <a:latin typeface="Söhne"/>
              </a:rPr>
              <a:t>Electrical signals in plants move through a network including phloem, xylem, and cambium, with phloem being the main carrier of such signals over long distances.</a:t>
            </a:r>
          </a:p>
          <a:p>
            <a:pPr algn="l">
              <a:buFont typeface="Arial" panose="020B0604020202020204" pitchFamily="34" charset="0"/>
              <a:buChar char="•"/>
            </a:pPr>
            <a:r>
              <a:rPr lang="en-US" b="1" i="0" dirty="0">
                <a:solidFill>
                  <a:srgbClr val="374151"/>
                </a:solidFill>
                <a:effectLst/>
                <a:latin typeface="Söhne"/>
              </a:rPr>
              <a:t>Interdisciplinary Approach</a:t>
            </a:r>
            <a:r>
              <a:rPr lang="en-US" b="0" i="0" dirty="0">
                <a:solidFill>
                  <a:srgbClr val="374151"/>
                </a:solidFill>
                <a:effectLst/>
                <a:latin typeface="Söhne"/>
              </a:rPr>
              <a:t>: To achieve its goals, PN requires the integration of molecular biology, electrophysiology, biochemistry, plant ecology, and more.</a:t>
            </a:r>
          </a:p>
          <a:p>
            <a:pPr algn="l">
              <a:buFont typeface="Arial" panose="020B0604020202020204" pitchFamily="34" charset="0"/>
              <a:buChar char="•"/>
            </a:pPr>
            <a:r>
              <a:rPr lang="en-US" b="1" i="0" dirty="0">
                <a:solidFill>
                  <a:srgbClr val="374151"/>
                </a:solidFill>
                <a:effectLst/>
                <a:latin typeface="Söhne"/>
              </a:rPr>
              <a:t>Controversy</a:t>
            </a:r>
            <a:r>
              <a:rPr lang="en-US" b="0" i="0" dirty="0">
                <a:solidFill>
                  <a:srgbClr val="374151"/>
                </a:solidFill>
                <a:effectLst/>
                <a:latin typeface="Söhne"/>
              </a:rPr>
              <a:t>:</a:t>
            </a:r>
          </a:p>
          <a:p>
            <a:pPr marL="742950" lvl="1" indent="-285750" algn="l">
              <a:buFont typeface="Arial" panose="020B0604020202020204" pitchFamily="34" charset="0"/>
              <a:buChar char="•"/>
            </a:pPr>
            <a:r>
              <a:rPr lang="en-US" b="0" i="0" dirty="0">
                <a:solidFill>
                  <a:srgbClr val="374151"/>
                </a:solidFill>
                <a:effectLst/>
                <a:latin typeface="Söhne"/>
              </a:rPr>
              <a:t>Since its inception in 2006, the idea of PN has sparked debate.</a:t>
            </a:r>
          </a:p>
          <a:p>
            <a:pPr marL="742950" lvl="1" indent="-285750" algn="l">
              <a:buFont typeface="Arial" panose="020B0604020202020204" pitchFamily="34" charset="0"/>
              <a:buChar char="•"/>
            </a:pPr>
            <a:r>
              <a:rPr lang="en-US" b="0" i="0" dirty="0">
                <a:solidFill>
                  <a:srgbClr val="374151"/>
                </a:solidFill>
                <a:effectLst/>
                <a:latin typeface="Söhne"/>
              </a:rPr>
              <a:t>Critics argue that the concept is rooted in vague analogies and doesn't offer new insights into plant physiology, ecology, or metabolism.</a:t>
            </a:r>
          </a:p>
          <a:p>
            <a:pPr marL="742950" lvl="1" indent="-285750" algn="l">
              <a:buFont typeface="Arial" panose="020B0604020202020204" pitchFamily="34" charset="0"/>
              <a:buChar char="•"/>
            </a:pPr>
            <a:r>
              <a:rPr lang="en-US" b="0" i="0" dirty="0">
                <a:solidFill>
                  <a:srgbClr val="374151"/>
                </a:solidFill>
                <a:effectLst/>
                <a:latin typeface="Söhne"/>
              </a:rPr>
              <a:t>Proponents counter by emphasizing the potential of neurobiological terms to provide a broader understanding of plant signaling.</a:t>
            </a:r>
          </a:p>
          <a:p>
            <a:pPr marL="742950" lvl="1" indent="-285750" algn="l">
              <a:buFont typeface="Arial" panose="020B0604020202020204" pitchFamily="34" charset="0"/>
              <a:buChar char="•"/>
            </a:pPr>
            <a:r>
              <a:rPr lang="en-US" b="0" i="0" dirty="0">
                <a:solidFill>
                  <a:srgbClr val="374151"/>
                </a:solidFill>
                <a:effectLst/>
                <a:latin typeface="Söhne"/>
              </a:rPr>
              <a:t>The debate centers on the use of terms and concepts from animal neurobiology to describe plant signaling and behavior. Critics caution against getting too caught up in these analogies, while proponents see value in them.</a:t>
            </a:r>
          </a:p>
          <a:p>
            <a:pPr algn="l"/>
            <a:r>
              <a:rPr lang="en-US" b="0" i="0" dirty="0">
                <a:solidFill>
                  <a:srgbClr val="374151"/>
                </a:solidFill>
                <a:effectLst/>
                <a:latin typeface="Söhne"/>
              </a:rPr>
              <a:t>In conclusion, Plant Neurobiology is a field that aims to understand the 'intelligent' behaviors of plants by studying their signaling and information-processing systems. While the discipline is promising, it is not without controversy, especially concerning its use of terms and concepts from animal neurobiology.</a:t>
            </a:r>
          </a:p>
          <a:p>
            <a:pPr algn="l">
              <a:buFont typeface="Arial" panose="020B0604020202020204" pitchFamily="34" charset="0"/>
              <a:buChar char="•"/>
            </a:pPr>
            <a:br>
              <a:rPr lang="en-US" dirty="0"/>
            </a:br>
            <a:br>
              <a:rPr lang="en-US" dirty="0"/>
            </a:br>
            <a:br>
              <a:rPr lang="en-US" dirty="0"/>
            </a:br>
            <a:r>
              <a:rPr lang="en-US" b="1" i="0" dirty="0">
                <a:solidFill>
                  <a:srgbClr val="374151"/>
                </a:solidFill>
                <a:effectLst/>
                <a:latin typeface="Söhne"/>
              </a:rPr>
              <a:t>Electrophysiology and Behavior</a:t>
            </a:r>
            <a:r>
              <a:rPr lang="en-US" b="0" i="0" dirty="0">
                <a:solidFill>
                  <a:srgbClr val="374151"/>
                </a:solidFill>
                <a:effectLst/>
                <a:latin typeface="Söhne"/>
              </a:rPr>
              <a:t>: Plant electrophysiology can expose how plants function. Though a comprehensive grasp of plant signaling remains elusive, the prevailing theory is that cellular electrical excitability plays a part in enabling plants to respond to the environment as integrated entities. This cohesive understanding of plant behavior is the principal goal of Plant Neurobiology (PN). However, there's a belief that just integrating plant physiology and ecology might not provide a complete picture.</a:t>
            </a:r>
          </a:p>
          <a:p>
            <a:pPr algn="l">
              <a:buFont typeface="Arial" panose="020B0604020202020204" pitchFamily="34" charset="0"/>
              <a:buChar char="•"/>
            </a:pPr>
            <a:r>
              <a:rPr lang="en-US" b="1" i="0" dirty="0">
                <a:solidFill>
                  <a:srgbClr val="374151"/>
                </a:solidFill>
                <a:effectLst/>
                <a:latin typeface="Söhne"/>
              </a:rPr>
              <a:t>Plant Sentience</a:t>
            </a:r>
            <a:r>
              <a:rPr lang="en-US" b="0" i="0" dirty="0">
                <a:solidFill>
                  <a:srgbClr val="374151"/>
                </a:solidFill>
                <a:effectLst/>
                <a:latin typeface="Söhne"/>
              </a:rPr>
              <a:t>:</a:t>
            </a:r>
          </a:p>
          <a:p>
            <a:pPr marL="742950" lvl="1" indent="-285750" algn="l">
              <a:buFont typeface="Arial" panose="020B0604020202020204" pitchFamily="34" charset="0"/>
              <a:buChar char="•"/>
            </a:pPr>
            <a:r>
              <a:rPr lang="en-US" b="0" i="0" dirty="0">
                <a:solidFill>
                  <a:srgbClr val="374151"/>
                </a:solidFill>
                <a:effectLst/>
                <a:latin typeface="Söhne"/>
              </a:rPr>
              <a:t>Some researchers argue that PN offers a unique perspective on plant sentience. Despite apparent differences between animal nervous systems and plant vascular systems, plants might possess all the functional structures needed for consciousness.</a:t>
            </a:r>
          </a:p>
          <a:p>
            <a:pPr marL="742950" lvl="1" indent="-285750" algn="l">
              <a:buFont typeface="Arial" panose="020B0604020202020204" pitchFamily="34" charset="0"/>
              <a:buChar char="•"/>
            </a:pPr>
            <a:r>
              <a:rPr lang="en-US" b="0" i="0" dirty="0">
                <a:solidFill>
                  <a:srgbClr val="374151"/>
                </a:solidFill>
                <a:effectLst/>
                <a:latin typeface="Söhne"/>
              </a:rPr>
              <a:t>Changes in plant sentience might correlate with changes in electrical signaling and vascular intricacies. Some methods suggested to investigate plant consciousness include time-lapse behavior observation, electrophysiological recordings, and phytohormone secretion.</a:t>
            </a:r>
          </a:p>
          <a:p>
            <a:pPr algn="l">
              <a:buFont typeface="Arial" panose="020B0604020202020204" pitchFamily="34" charset="0"/>
              <a:buChar char="•"/>
            </a:pPr>
            <a:r>
              <a:rPr lang="en-US" b="1" i="0" dirty="0">
                <a:solidFill>
                  <a:srgbClr val="374151"/>
                </a:solidFill>
                <a:effectLst/>
                <a:latin typeface="Söhne"/>
              </a:rPr>
              <a:t>Anesthetics as a Tool</a:t>
            </a:r>
            <a:r>
              <a:rPr lang="en-US" b="0" i="0" dirty="0">
                <a:solidFill>
                  <a:srgbClr val="374151"/>
                </a:solidFill>
                <a:effectLst/>
                <a:latin typeface="Söhne"/>
              </a:rPr>
              <a:t>:</a:t>
            </a:r>
          </a:p>
          <a:p>
            <a:pPr marL="742950" lvl="1" indent="-285750" algn="l">
              <a:buFont typeface="Arial" panose="020B0604020202020204" pitchFamily="34" charset="0"/>
              <a:buChar char="•"/>
            </a:pPr>
            <a:r>
              <a:rPr lang="en-US" b="0" i="0" dirty="0">
                <a:solidFill>
                  <a:srgbClr val="374151"/>
                </a:solidFill>
                <a:effectLst/>
                <a:latin typeface="Söhne"/>
              </a:rPr>
              <a:t>Plants produce anesthetic compounds when stressed and can also be subjected to anesthetic treatments. Examples include the Venus flytrap's snapping behavior and M. </a:t>
            </a:r>
            <a:r>
              <a:rPr lang="en-US" b="0" i="0" dirty="0" err="1">
                <a:solidFill>
                  <a:srgbClr val="374151"/>
                </a:solidFill>
                <a:effectLst/>
                <a:latin typeface="Söhne"/>
              </a:rPr>
              <a:t>pudica's</a:t>
            </a:r>
            <a:r>
              <a:rPr lang="en-US" b="0" i="0" dirty="0">
                <a:solidFill>
                  <a:srgbClr val="374151"/>
                </a:solidFill>
                <a:effectLst/>
                <a:latin typeface="Söhne"/>
              </a:rPr>
              <a:t> leaf-folding response, both of which halt under anesthesia.</a:t>
            </a:r>
          </a:p>
          <a:p>
            <a:pPr marL="742950" lvl="1" indent="-285750" algn="l">
              <a:buFont typeface="Arial" panose="020B0604020202020204" pitchFamily="34" charset="0"/>
              <a:buChar char="•"/>
            </a:pPr>
            <a:r>
              <a:rPr lang="en-US" b="0" i="0" dirty="0">
                <a:solidFill>
                  <a:srgbClr val="374151"/>
                </a:solidFill>
                <a:effectLst/>
                <a:latin typeface="Söhne"/>
              </a:rPr>
              <a:t>It's hypothesized that anesthesia impacts plants similarly to animals, possibly by interacting with glutamate and GABA, inhibiting electrical signals. There's speculation that anesthetics might not just interrupt plant behavior, but potentially its sentience or awareness as well.</a:t>
            </a:r>
          </a:p>
          <a:p>
            <a:pPr algn="l">
              <a:buFont typeface="Arial" panose="020B0604020202020204" pitchFamily="34" charset="0"/>
              <a:buChar char="•"/>
            </a:pPr>
            <a:r>
              <a:rPr lang="en-US" b="1" i="0" dirty="0">
                <a:solidFill>
                  <a:srgbClr val="374151"/>
                </a:solidFill>
                <a:effectLst/>
                <a:latin typeface="Söhne"/>
              </a:rPr>
              <a:t>Debates on Plant Consciousness</a:t>
            </a:r>
            <a:r>
              <a:rPr lang="en-US" b="0" i="0" dirty="0">
                <a:solidFill>
                  <a:srgbClr val="374151"/>
                </a:solidFill>
                <a:effectLst/>
                <a:latin typeface="Söhne"/>
              </a:rPr>
              <a:t>:</a:t>
            </a:r>
          </a:p>
          <a:p>
            <a:pPr marL="742950" lvl="1" indent="-285750" algn="l">
              <a:buFont typeface="Arial" panose="020B0604020202020204" pitchFamily="34" charset="0"/>
              <a:buChar char="•"/>
            </a:pPr>
            <a:r>
              <a:rPr lang="en-US" b="0" i="0" dirty="0">
                <a:solidFill>
                  <a:srgbClr val="374151"/>
                </a:solidFill>
                <a:effectLst/>
                <a:latin typeface="Söhne"/>
              </a:rPr>
              <a:t>Some critics argue against plant consciousness. They differentiate between adaptive behavior and subjective environmental awareness. The former, they say, doesn't need consciousness. They believe that while certain animals might be conscious due to their complex nervous systems, plants, which lack such systems, are not. Instead, plants have behaviors primarily shaped by genetics and the environment.</a:t>
            </a:r>
          </a:p>
          <a:p>
            <a:pPr marL="742950" lvl="1" indent="-285750" algn="l">
              <a:buFont typeface="Arial" panose="020B0604020202020204" pitchFamily="34" charset="0"/>
              <a:buChar char="•"/>
            </a:pPr>
            <a:r>
              <a:rPr lang="en-US" b="0" i="0" dirty="0">
                <a:solidFill>
                  <a:srgbClr val="374151"/>
                </a:solidFill>
                <a:effectLst/>
                <a:latin typeface="Söhne"/>
              </a:rPr>
              <a:t>However, this perspective is debated, given evidence suggesting plant behaviors aren't entirely genetically or environmentally determined. And even if we were to agree that consciousness typically arises from sophisticated nervous systems, it's presumptuous to claim that only such systems can produce consciousness. The exact biological prerequisites for consciousness remain undefined, making it premature to definitively state plants lack it based on their absence of brains.</a:t>
            </a:r>
          </a:p>
          <a:p>
            <a:pPr algn="l"/>
            <a:br>
              <a:rPr lang="en-US" dirty="0"/>
            </a:br>
            <a:br>
              <a:rPr lang="en-US" dirty="0"/>
            </a:br>
            <a:r>
              <a:rPr lang="en-US" b="1" i="0" dirty="0">
                <a:solidFill>
                  <a:srgbClr val="374151"/>
                </a:solidFill>
                <a:effectLst/>
                <a:latin typeface="Söhne"/>
              </a:rPr>
              <a:t>1. Introduction to Plant Sentience:</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Conscious behavior doesn't automatically imply sentience.</a:t>
            </a:r>
          </a:p>
          <a:p>
            <a:pPr algn="l">
              <a:buFont typeface="Arial" panose="020B0604020202020204" pitchFamily="34" charset="0"/>
              <a:buChar char="•"/>
            </a:pPr>
            <a:r>
              <a:rPr lang="en-US" b="0" i="0" dirty="0">
                <a:solidFill>
                  <a:srgbClr val="374151"/>
                </a:solidFill>
                <a:effectLst/>
                <a:latin typeface="Söhne"/>
              </a:rPr>
              <a:t>It's possible plants represent a threshold where consciousness ceases. Yet, evolutionary considerations promote the idea of plant consciousness.</a:t>
            </a:r>
          </a:p>
          <a:p>
            <a:pPr algn="l">
              <a:buFont typeface="Arial" panose="020B0604020202020204" pitchFamily="34" charset="0"/>
              <a:buChar char="•"/>
            </a:pPr>
            <a:r>
              <a:rPr lang="en-US" b="0" i="0" dirty="0">
                <a:solidFill>
                  <a:srgbClr val="374151"/>
                </a:solidFill>
                <a:effectLst/>
                <a:latin typeface="Söhne"/>
              </a:rPr>
              <a:t>Consciousness could serve a function in aiding goal-directed behaviors and decision-making, making it evolutionarily beneficial.</a:t>
            </a:r>
          </a:p>
          <a:p>
            <a:pPr algn="l">
              <a:buFont typeface="Arial" panose="020B0604020202020204" pitchFamily="34" charset="0"/>
              <a:buChar char="•"/>
            </a:pPr>
            <a:r>
              <a:rPr lang="en-US" b="0" i="0" dirty="0">
                <a:solidFill>
                  <a:srgbClr val="374151"/>
                </a:solidFill>
                <a:effectLst/>
                <a:latin typeface="Söhne"/>
              </a:rPr>
              <a:t>The initial interest in plant consciousness stems from observing intricate behaviors in plants, suggesting consciousness may enhance information exchange for intelligent behavior.</a:t>
            </a:r>
          </a:p>
          <a:p>
            <a:pPr algn="l"/>
            <a:r>
              <a:rPr lang="en-US" b="1" i="0" dirty="0">
                <a:solidFill>
                  <a:srgbClr val="374151"/>
                </a:solidFill>
                <a:effectLst/>
                <a:latin typeface="Söhne"/>
              </a:rPr>
              <a:t>2. Basis for Plant Sentience Research:</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The question arises: Can we utilize scientific metrics to attribute sentience to plants?</a:t>
            </a:r>
          </a:p>
          <a:p>
            <a:pPr algn="l">
              <a:buFont typeface="Arial" panose="020B0604020202020204" pitchFamily="34" charset="0"/>
              <a:buChar char="•"/>
            </a:pPr>
            <a:r>
              <a:rPr lang="en-US" b="0" i="0" dirty="0">
                <a:solidFill>
                  <a:srgbClr val="374151"/>
                </a:solidFill>
                <a:effectLst/>
                <a:latin typeface="Söhne"/>
              </a:rPr>
              <a:t>This section introduces various theories for studying plant consciousness. Importantly, these theories don't rest on the prerequisite that a brain or nervous system is essential for consciousness.</a:t>
            </a:r>
          </a:p>
          <a:p>
            <a:pPr algn="l"/>
            <a:r>
              <a:rPr lang="en-US" b="1" i="0" dirty="0">
                <a:solidFill>
                  <a:srgbClr val="374151"/>
                </a:solidFill>
                <a:effectLst/>
                <a:latin typeface="Söhne"/>
              </a:rPr>
              <a:t>3. Functional and Structural Approaches:</a:t>
            </a:r>
            <a:endParaRPr lang="en-US" b="0" i="0" dirty="0">
              <a:solidFill>
                <a:srgbClr val="374151"/>
              </a:solidFill>
              <a:effectLst/>
              <a:latin typeface="Söhne"/>
            </a:endParaRPr>
          </a:p>
          <a:p>
            <a:pPr algn="l">
              <a:buFont typeface="Arial" panose="020B0604020202020204" pitchFamily="34" charset="0"/>
              <a:buChar char="•"/>
            </a:pPr>
            <a:r>
              <a:rPr lang="en-US" b="1" i="0" dirty="0">
                <a:solidFill>
                  <a:srgbClr val="374151"/>
                </a:solidFill>
                <a:effectLst/>
                <a:latin typeface="Söhne"/>
              </a:rPr>
              <a:t>Functionally</a:t>
            </a:r>
            <a:r>
              <a:rPr lang="en-US" b="0" i="0" dirty="0">
                <a:solidFill>
                  <a:srgbClr val="374151"/>
                </a:solidFill>
                <a:effectLst/>
                <a:latin typeface="Söhne"/>
              </a:rPr>
              <a:t>: It involves observing the plant's behavior. If consciousness is what best explains the observed behavior, then it could be a valid reason to ascribe consciousness to plants.</a:t>
            </a:r>
          </a:p>
          <a:p>
            <a:pPr algn="l">
              <a:buFont typeface="Arial" panose="020B0604020202020204" pitchFamily="34" charset="0"/>
              <a:buChar char="•"/>
            </a:pPr>
            <a:r>
              <a:rPr lang="en-US" b="1" i="0" dirty="0">
                <a:solidFill>
                  <a:srgbClr val="374151"/>
                </a:solidFill>
                <a:effectLst/>
                <a:latin typeface="Söhne"/>
              </a:rPr>
              <a:t>Structurally</a:t>
            </a:r>
            <a:r>
              <a:rPr lang="en-US" b="0" i="0" dirty="0">
                <a:solidFill>
                  <a:srgbClr val="374151"/>
                </a:solidFill>
                <a:effectLst/>
                <a:latin typeface="Söhne"/>
              </a:rPr>
              <a:t>: It involves examining the underlying mechanisms that might generate subjective awareness, offering insights into potential plant experiences.</a:t>
            </a:r>
          </a:p>
          <a:p>
            <a:pPr algn="l"/>
            <a:r>
              <a:rPr lang="en-US" b="1" i="0" dirty="0">
                <a:solidFill>
                  <a:srgbClr val="374151"/>
                </a:solidFill>
                <a:effectLst/>
                <a:latin typeface="Söhne"/>
              </a:rPr>
              <a:t>4. Classification of Theories:</a:t>
            </a:r>
            <a:endParaRPr lang="en-US" b="0" i="0" dirty="0">
              <a:solidFill>
                <a:srgbClr val="374151"/>
              </a:solidFill>
              <a:effectLst/>
              <a:latin typeface="Söhne"/>
            </a:endParaRPr>
          </a:p>
          <a:p>
            <a:pPr algn="l">
              <a:buFont typeface="Arial" panose="020B0604020202020204" pitchFamily="34" charset="0"/>
              <a:buChar char="•"/>
            </a:pPr>
            <a:r>
              <a:rPr lang="en-US" b="1" i="0" dirty="0">
                <a:solidFill>
                  <a:srgbClr val="374151"/>
                </a:solidFill>
                <a:effectLst/>
                <a:latin typeface="Söhne"/>
              </a:rPr>
              <a:t>Reductive Theories</a:t>
            </a:r>
            <a:r>
              <a:rPr lang="en-US" b="0" i="0" dirty="0">
                <a:solidFill>
                  <a:srgbClr val="374151"/>
                </a:solidFill>
                <a:effectLst/>
                <a:latin typeface="Söhne"/>
              </a:rPr>
              <a:t>: These seek to pinpoint the biophysical processes and physical components (whether neuronal or non-neuronal) from which we might infer plant sentience. In this view, fundamental consciousness forms might be linked to particular cellular or subcellular structures. From these basic forms, more advanced consciousness types could have evolved.</a:t>
            </a:r>
          </a:p>
          <a:p>
            <a:pPr algn="l">
              <a:buFont typeface="Arial" panose="020B0604020202020204" pitchFamily="34" charset="0"/>
              <a:buChar char="•"/>
            </a:pPr>
            <a:r>
              <a:rPr lang="en-US" b="1" i="0" dirty="0">
                <a:solidFill>
                  <a:srgbClr val="374151"/>
                </a:solidFill>
                <a:effectLst/>
                <a:latin typeface="Söhne"/>
              </a:rPr>
              <a:t>Non-reductive Theories</a:t>
            </a:r>
            <a:r>
              <a:rPr lang="en-US" b="0" i="0" dirty="0">
                <a:solidFill>
                  <a:srgbClr val="374151"/>
                </a:solidFill>
                <a:effectLst/>
                <a:latin typeface="Söhne"/>
              </a:rPr>
              <a:t>: These aim to uncover the non-mechanistic principles that might characterize plant sentience as an emerging phenomenon, not merely linked to any specific physical processes.</a:t>
            </a:r>
          </a:p>
          <a:p>
            <a:pPr algn="l"/>
            <a:r>
              <a:rPr lang="en-US" b="1" i="0" dirty="0">
                <a:solidFill>
                  <a:srgbClr val="374151"/>
                </a:solidFill>
                <a:effectLst/>
                <a:latin typeface="Söhne"/>
              </a:rPr>
              <a:t>5. Central Queries of the Section:</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The main concerns are identifying if plants are conscious and, if they are, understanding the physical or non-physical principles underpinning this consciousness.</a:t>
            </a:r>
          </a:p>
          <a:p>
            <a:pPr algn="l"/>
            <a:br>
              <a:rPr lang="en-US" dirty="0"/>
            </a:br>
            <a:r>
              <a:rPr lang="en-US" b="1" i="0" dirty="0">
                <a:solidFill>
                  <a:srgbClr val="374151"/>
                </a:solidFill>
                <a:effectLst/>
                <a:latin typeface="Söhne"/>
              </a:rPr>
              <a:t>4.1 Reductive Approaches</a:t>
            </a:r>
            <a:endParaRPr lang="en-US" b="0" i="0" dirty="0">
              <a:solidFill>
                <a:srgbClr val="374151"/>
              </a:solidFill>
              <a:effectLst/>
              <a:latin typeface="Söhne"/>
            </a:endParaRPr>
          </a:p>
          <a:p>
            <a:pPr algn="l"/>
            <a:r>
              <a:rPr lang="en-US" b="1" i="0" dirty="0">
                <a:solidFill>
                  <a:srgbClr val="374151"/>
                </a:solidFill>
                <a:effectLst/>
                <a:latin typeface="Söhne"/>
              </a:rPr>
              <a:t>4.1.1 The Cellular Basis of Consciousness (CBC)</a:t>
            </a:r>
            <a:r>
              <a:rPr lang="en-US" b="0" i="0" dirty="0">
                <a:solidFill>
                  <a:srgbClr val="374151"/>
                </a:solidFill>
                <a:effectLst/>
                <a:latin typeface="Söhne"/>
              </a:rPr>
              <a:t>:</a:t>
            </a:r>
          </a:p>
          <a:p>
            <a:pPr algn="l">
              <a:buFont typeface="Arial" panose="020B0604020202020204" pitchFamily="34" charset="0"/>
              <a:buChar char="•"/>
            </a:pPr>
            <a:r>
              <a:rPr lang="en-US" b="0" i="0" dirty="0">
                <a:solidFill>
                  <a:srgbClr val="374151"/>
                </a:solidFill>
                <a:effectLst/>
                <a:latin typeface="Söhne"/>
              </a:rPr>
              <a:t>The CBC hypothesis suggests that consciousness is inherent in all cellular life and has been present since the origin of life.</a:t>
            </a:r>
          </a:p>
          <a:p>
            <a:pPr algn="l">
              <a:buFont typeface="Arial" panose="020B0604020202020204" pitchFamily="34" charset="0"/>
              <a:buChar char="•"/>
            </a:pPr>
            <a:r>
              <a:rPr lang="en-US" b="0" i="0" dirty="0">
                <a:solidFill>
                  <a:srgbClr val="374151"/>
                </a:solidFill>
                <a:effectLst/>
                <a:latin typeface="Söhne"/>
              </a:rPr>
              <a:t>Every organism interacts with its environment for survival, making sentience crucial. An organism without sentience would be an evolutionary dead-end.</a:t>
            </a:r>
          </a:p>
          <a:p>
            <a:pPr algn="l">
              <a:buFont typeface="Arial" panose="020B0604020202020204" pitchFamily="34" charset="0"/>
              <a:buChar char="•"/>
            </a:pPr>
            <a:r>
              <a:rPr lang="en-US" b="0" i="0" dirty="0">
                <a:solidFill>
                  <a:srgbClr val="374151"/>
                </a:solidFill>
                <a:effectLst/>
                <a:latin typeface="Söhne"/>
              </a:rPr>
              <a:t>Consciousness, according to this hypothesis, may be tied to the activity of certain cellular structures.</a:t>
            </a:r>
          </a:p>
          <a:p>
            <a:pPr algn="l">
              <a:buFont typeface="Arial" panose="020B0604020202020204" pitchFamily="34" charset="0"/>
              <a:buChar char="•"/>
            </a:pPr>
            <a:r>
              <a:rPr lang="en-US" b="0" i="0" dirty="0">
                <a:solidFill>
                  <a:srgbClr val="374151"/>
                </a:solidFill>
                <a:effectLst/>
                <a:latin typeface="Söhne"/>
              </a:rPr>
              <a:t>Key structures implicated include excitable membranes (present in both prokaryotic and eukaryotic cells), the dynamic cytoskeleton, and specific proteins.</a:t>
            </a:r>
          </a:p>
          <a:p>
            <a:pPr algn="l">
              <a:buFont typeface="Arial" panose="020B0604020202020204" pitchFamily="34" charset="0"/>
              <a:buChar char="•"/>
            </a:pPr>
            <a:r>
              <a:rPr lang="en-US" b="0" i="0" dirty="0">
                <a:solidFill>
                  <a:srgbClr val="374151"/>
                </a:solidFill>
                <a:effectLst/>
                <a:latin typeface="Söhne"/>
              </a:rPr>
              <a:t>For understanding consciousness in multicellular organisms, the researchers highlight the need to explore synaptic principles within eukaryotic cells and how adjacent cells interact via extracellular electric and electromagnetic fields.</a:t>
            </a:r>
          </a:p>
          <a:p>
            <a:pPr algn="l">
              <a:buFont typeface="Arial" panose="020B0604020202020204" pitchFamily="34" charset="0"/>
              <a:buChar char="•"/>
            </a:pPr>
            <a:r>
              <a:rPr lang="en-US" b="0" i="0" dirty="0">
                <a:solidFill>
                  <a:srgbClr val="374151"/>
                </a:solidFill>
                <a:effectLst/>
                <a:latin typeface="Söhne"/>
              </a:rPr>
              <a:t>Plant consciousness, in particular, may be tied to the electrical activity in areas known as the “transition zone” of the root apex, responsible for sensorimotor integration.</a:t>
            </a:r>
          </a:p>
          <a:p>
            <a:pPr algn="l"/>
            <a:r>
              <a:rPr lang="en-US" b="1" i="0" dirty="0">
                <a:solidFill>
                  <a:srgbClr val="374151"/>
                </a:solidFill>
                <a:effectLst/>
                <a:latin typeface="Söhne"/>
              </a:rPr>
              <a:t>4.1.2 Information Integration Theory (IIT)</a:t>
            </a:r>
            <a:r>
              <a:rPr lang="en-US" b="0" i="0" dirty="0">
                <a:solidFill>
                  <a:srgbClr val="374151"/>
                </a:solidFill>
                <a:effectLst/>
                <a:latin typeface="Söhne"/>
              </a:rPr>
              <a:t>:</a:t>
            </a:r>
          </a:p>
          <a:p>
            <a:pPr algn="l">
              <a:buFont typeface="Arial" panose="020B0604020202020204" pitchFamily="34" charset="0"/>
              <a:buChar char="•"/>
            </a:pPr>
            <a:r>
              <a:rPr lang="en-US" b="0" i="0" dirty="0">
                <a:solidFill>
                  <a:srgbClr val="374151"/>
                </a:solidFill>
                <a:effectLst/>
                <a:latin typeface="Söhne"/>
              </a:rPr>
              <a:t>IIT posits that consciousness relates to a system's ability to integrate information. This integration gives rise to sentience.</a:t>
            </a:r>
          </a:p>
          <a:p>
            <a:pPr algn="l">
              <a:buFont typeface="Arial" panose="020B0604020202020204" pitchFamily="34" charset="0"/>
              <a:buChar char="•"/>
            </a:pPr>
            <a:r>
              <a:rPr lang="en-US" b="0" i="0" dirty="0">
                <a:solidFill>
                  <a:srgbClr val="374151"/>
                </a:solidFill>
                <a:effectLst/>
                <a:latin typeface="Söhne"/>
              </a:rPr>
              <a:t>The quantity of consciousness can be measured using the Φ value, representing the amount of integrated information within a complex.</a:t>
            </a:r>
          </a:p>
          <a:p>
            <a:pPr algn="l">
              <a:buFont typeface="Arial" panose="020B0604020202020204" pitchFamily="34" charset="0"/>
              <a:buChar char="•"/>
            </a:pPr>
            <a:r>
              <a:rPr lang="en-US" b="0" i="0" dirty="0">
                <a:solidFill>
                  <a:srgbClr val="374151"/>
                </a:solidFill>
                <a:effectLst/>
                <a:latin typeface="Söhne"/>
              </a:rPr>
              <a:t>Consciousness, as per IIT, could arise from the information integration capabilities of the vascular system of plants.</a:t>
            </a:r>
          </a:p>
          <a:p>
            <a:pPr algn="l">
              <a:buFont typeface="Arial" panose="020B0604020202020204" pitchFamily="34" charset="0"/>
              <a:buChar char="•"/>
            </a:pPr>
            <a:r>
              <a:rPr lang="en-US" b="0" i="0" dirty="0">
                <a:solidFill>
                  <a:srgbClr val="374151"/>
                </a:solidFill>
                <a:effectLst/>
                <a:latin typeface="Söhne"/>
              </a:rPr>
              <a:t>The extension of IIT to study plant consciousness is called PLANT-IIT, which emphasizes the importance of the vascular system in understanding plant consciousness.</a:t>
            </a:r>
          </a:p>
          <a:p>
            <a:pPr algn="l">
              <a:buFont typeface="Arial" panose="020B0604020202020204" pitchFamily="34" charset="0"/>
              <a:buChar char="•"/>
            </a:pPr>
            <a:r>
              <a:rPr lang="en-US" b="0" i="0" dirty="0">
                <a:solidFill>
                  <a:srgbClr val="374151"/>
                </a:solidFill>
                <a:effectLst/>
                <a:latin typeface="Söhne"/>
              </a:rPr>
              <a:t>According to IIT, consciousness levels can vary among different plant species. The complexity of a plant's vascular system could determine its degree of sentience.</a:t>
            </a:r>
          </a:p>
          <a:p>
            <a:pPr algn="l">
              <a:buFont typeface="Arial" panose="020B0604020202020204" pitchFamily="34" charset="0"/>
              <a:buChar char="•"/>
            </a:pPr>
            <a:r>
              <a:rPr lang="en-US" b="0" i="0" dirty="0">
                <a:solidFill>
                  <a:srgbClr val="374151"/>
                </a:solidFill>
                <a:effectLst/>
                <a:latin typeface="Söhne"/>
              </a:rPr>
              <a:t>This approach is consistent with an evolutionary viewpoint of consciousness where different species have evolved varying levels of sentience according to their specific needs and environmental contexts.</a:t>
            </a:r>
          </a:p>
          <a:p>
            <a:endParaRPr lang="en-US" dirty="0"/>
          </a:p>
          <a:p>
            <a:endParaRPr lang="en-US" dirty="0"/>
          </a:p>
          <a:p>
            <a:pPr algn="l"/>
            <a:r>
              <a:rPr lang="en-US" b="1" i="0" dirty="0">
                <a:solidFill>
                  <a:srgbClr val="374151"/>
                </a:solidFill>
                <a:effectLst/>
                <a:latin typeface="Söhne"/>
              </a:rPr>
              <a:t>4.1.3 Quantum-based approaches</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Sentience is considered by some to be a state of matter, and reductionist theories suggest that consciousness might be explained at a quantum level.</a:t>
            </a:r>
          </a:p>
          <a:p>
            <a:pPr algn="l">
              <a:buFont typeface="Arial" panose="020B0604020202020204" pitchFamily="34" charset="0"/>
              <a:buChar char="•"/>
            </a:pPr>
            <a:r>
              <a:rPr lang="en-US" b="0" i="0" dirty="0">
                <a:solidFill>
                  <a:srgbClr val="374151"/>
                </a:solidFill>
                <a:effectLst/>
                <a:latin typeface="Söhne"/>
              </a:rPr>
              <a:t>Penrose proposed that consciousness is tied to quantum-mechanical properties of neural tissues.</a:t>
            </a:r>
          </a:p>
          <a:p>
            <a:pPr algn="l">
              <a:buFont typeface="Arial" panose="020B0604020202020204" pitchFamily="34" charset="0"/>
              <a:buChar char="•"/>
            </a:pPr>
            <a:r>
              <a:rPr lang="en-US" b="0" i="0" dirty="0">
                <a:solidFill>
                  <a:srgbClr val="374151"/>
                </a:solidFill>
                <a:effectLst/>
                <a:latin typeface="Söhne"/>
              </a:rPr>
              <a:t>The “orchestrated objective reduction” (</a:t>
            </a:r>
            <a:r>
              <a:rPr lang="en-US" b="0" i="0" dirty="0" err="1">
                <a:solidFill>
                  <a:srgbClr val="374151"/>
                </a:solidFill>
                <a:effectLst/>
                <a:latin typeface="Söhne"/>
              </a:rPr>
              <a:t>Orch</a:t>
            </a:r>
            <a:r>
              <a:rPr lang="en-US" b="0" i="0" dirty="0">
                <a:solidFill>
                  <a:srgbClr val="374151"/>
                </a:solidFill>
                <a:effectLst/>
                <a:latin typeface="Söhne"/>
              </a:rPr>
              <a:t> OR) model of consciousness by </a:t>
            </a:r>
            <a:r>
              <a:rPr lang="en-US" b="0" i="0" dirty="0" err="1">
                <a:solidFill>
                  <a:srgbClr val="374151"/>
                </a:solidFill>
                <a:effectLst/>
                <a:latin typeface="Söhne"/>
              </a:rPr>
              <a:t>Hameroff</a:t>
            </a:r>
            <a:r>
              <a:rPr lang="en-US" b="0" i="0" dirty="0">
                <a:solidFill>
                  <a:srgbClr val="374151"/>
                </a:solidFill>
                <a:effectLst/>
                <a:latin typeface="Söhne"/>
              </a:rPr>
              <a:t> and Penrose claims that sentience originates from quantum computations through the collapse of quantum superpositions.</a:t>
            </a:r>
          </a:p>
          <a:p>
            <a:pPr algn="l">
              <a:buFont typeface="Arial" panose="020B0604020202020204" pitchFamily="34" charset="0"/>
              <a:buChar char="•"/>
            </a:pPr>
            <a:r>
              <a:rPr lang="en-US" b="0" i="0" dirty="0" err="1">
                <a:solidFill>
                  <a:srgbClr val="374151"/>
                </a:solidFill>
                <a:effectLst/>
                <a:latin typeface="Söhne"/>
              </a:rPr>
              <a:t>Protoconsciousness</a:t>
            </a:r>
            <a:r>
              <a:rPr lang="en-US" b="0" i="0" dirty="0">
                <a:solidFill>
                  <a:srgbClr val="374151"/>
                </a:solidFill>
                <a:effectLst/>
                <a:latin typeface="Söhne"/>
              </a:rPr>
              <a:t> in animals is believed to emerge within neural microtubules that behave as biological quantum computers. When these microtubules' quantum superpositions collapse, it results in states of </a:t>
            </a:r>
            <a:r>
              <a:rPr lang="en-US" b="0" i="0" dirty="0" err="1">
                <a:solidFill>
                  <a:srgbClr val="374151"/>
                </a:solidFill>
                <a:effectLst/>
                <a:latin typeface="Söhne"/>
              </a:rPr>
              <a:t>protoconsciousness</a:t>
            </a:r>
            <a:r>
              <a:rPr lang="en-US" b="0" i="0" dirty="0">
                <a:solidFill>
                  <a:srgbClr val="374151"/>
                </a:solidFill>
                <a:effectLst/>
                <a:latin typeface="Söhne"/>
              </a:rPr>
              <a:t>.</a:t>
            </a:r>
          </a:p>
          <a:p>
            <a:pPr algn="l">
              <a:buFont typeface="Arial" panose="020B0604020202020204" pitchFamily="34" charset="0"/>
              <a:buChar char="•"/>
            </a:pPr>
            <a:r>
              <a:rPr lang="en-US" b="0" i="0" dirty="0">
                <a:solidFill>
                  <a:srgbClr val="374151"/>
                </a:solidFill>
                <a:effectLst/>
                <a:latin typeface="Söhne"/>
              </a:rPr>
              <a:t>Quantum coherence and quantum state reduction could potentially apply to plant consciousness. Under </a:t>
            </a:r>
            <a:r>
              <a:rPr lang="en-US" b="0" i="0" dirty="0" err="1">
                <a:solidFill>
                  <a:srgbClr val="374151"/>
                </a:solidFill>
                <a:effectLst/>
                <a:latin typeface="Söhne"/>
              </a:rPr>
              <a:t>Orch</a:t>
            </a:r>
            <a:r>
              <a:rPr lang="en-US" b="0" i="0" dirty="0">
                <a:solidFill>
                  <a:srgbClr val="374151"/>
                </a:solidFill>
                <a:effectLst/>
                <a:latin typeface="Söhne"/>
              </a:rPr>
              <a:t> OR theory, plant sentience might arise from quantum effects similar to those hypothesized in animals. Some evidence suggests that plants might have quantum phenomena linked to their vascular, </a:t>
            </a:r>
            <a:r>
              <a:rPr lang="en-US" b="0" i="0" dirty="0" err="1">
                <a:solidFill>
                  <a:srgbClr val="374151"/>
                </a:solidFill>
                <a:effectLst/>
                <a:latin typeface="Söhne"/>
              </a:rPr>
              <a:t>phyto</a:t>
            </a:r>
            <a:r>
              <a:rPr lang="en-US" b="0" i="0" dirty="0">
                <a:solidFill>
                  <a:srgbClr val="374151"/>
                </a:solidFill>
                <a:effectLst/>
                <a:latin typeface="Söhne"/>
              </a:rPr>
              <a:t>-neural activities.</a:t>
            </a:r>
          </a:p>
          <a:p>
            <a:pPr algn="l"/>
            <a:r>
              <a:rPr lang="en-US" b="1" i="0" dirty="0">
                <a:solidFill>
                  <a:srgbClr val="374151"/>
                </a:solidFill>
                <a:effectLst/>
                <a:latin typeface="Söhne"/>
              </a:rPr>
              <a:t>4.2 Non-reductive approaches</a:t>
            </a:r>
            <a:endParaRPr lang="en-US" b="0" i="0" dirty="0">
              <a:solidFill>
                <a:srgbClr val="374151"/>
              </a:solidFill>
              <a:effectLst/>
              <a:latin typeface="Söhne"/>
            </a:endParaRPr>
          </a:p>
          <a:p>
            <a:pPr algn="l"/>
            <a:r>
              <a:rPr lang="en-US" b="1" i="0" dirty="0">
                <a:solidFill>
                  <a:srgbClr val="374151"/>
                </a:solidFill>
                <a:effectLst/>
                <a:latin typeface="Söhne"/>
              </a:rPr>
              <a:t>4.2.1 Free-energy principle and predictive processing</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The free energy principle (FEP) and predictive processing (PP) are often discussed together, including in the context of plant predictive processing (PPP).</a:t>
            </a:r>
          </a:p>
          <a:p>
            <a:pPr algn="l">
              <a:buFont typeface="Arial" panose="020B0604020202020204" pitchFamily="34" charset="0"/>
              <a:buChar char="•"/>
            </a:pPr>
            <a:r>
              <a:rPr lang="en-US" b="0" i="0" dirty="0">
                <a:solidFill>
                  <a:srgbClr val="374151"/>
                </a:solidFill>
                <a:effectLst/>
                <a:latin typeface="Söhne"/>
              </a:rPr>
              <a:t>FEP posits that self-organizing systems must minimize free energy to survive. Free energy represents the discrepancy between expected and received sensory inputs. Systems should thus minimize surprise to avoid disintegration.</a:t>
            </a:r>
          </a:p>
          <a:p>
            <a:pPr algn="l">
              <a:buFont typeface="Arial" panose="020B0604020202020204" pitchFamily="34" charset="0"/>
              <a:buChar char="•"/>
            </a:pPr>
            <a:r>
              <a:rPr lang="en-US" b="0" i="0" dirty="0">
                <a:solidFill>
                  <a:srgbClr val="374151"/>
                </a:solidFill>
                <a:effectLst/>
                <a:latin typeface="Söhne"/>
              </a:rPr>
              <a:t>PP interprets the process of minimizing free energy as minimizing prediction error. Cognitive systems aim to reduce prediction errors by using a generative model to make predictions about the causes of sensory input.</a:t>
            </a:r>
          </a:p>
          <a:p>
            <a:pPr algn="l">
              <a:buFont typeface="Arial" panose="020B0604020202020204" pitchFamily="34" charset="0"/>
              <a:buChar char="•"/>
            </a:pPr>
            <a:r>
              <a:rPr lang="en-US" b="0" i="0" dirty="0">
                <a:solidFill>
                  <a:srgbClr val="374151"/>
                </a:solidFill>
                <a:effectLst/>
                <a:latin typeface="Söhne"/>
              </a:rPr>
              <a:t>PP implies that instead of interpreting the environment from sensory input, organisms estimate the likelihood of an environmental event causing a certain stimulus.</a:t>
            </a:r>
          </a:p>
          <a:p>
            <a:pPr algn="l">
              <a:buFont typeface="Arial" panose="020B0604020202020204" pitchFamily="34" charset="0"/>
              <a:buChar char="•"/>
            </a:pPr>
            <a:r>
              <a:rPr lang="en-US" b="0" i="0" dirty="0">
                <a:solidFill>
                  <a:srgbClr val="374151"/>
                </a:solidFill>
                <a:effectLst/>
                <a:latin typeface="Söhne"/>
              </a:rPr>
              <a:t>Calvo and Friston applied PP to plant behavior, suggesting plants might have a similar hierarchical and lateral informational processing method.</a:t>
            </a:r>
          </a:p>
          <a:p>
            <a:pPr algn="l">
              <a:buFont typeface="Arial" panose="020B0604020202020204" pitchFamily="34" charset="0"/>
              <a:buChar char="•"/>
            </a:pPr>
            <a:r>
              <a:rPr lang="en-US" b="0" i="0" dirty="0">
                <a:solidFill>
                  <a:srgbClr val="374151"/>
                </a:solidFill>
                <a:effectLst/>
                <a:latin typeface="Söhne"/>
              </a:rPr>
              <a:t>Some researchers link PP to consciousness. They believe conscious experience is the result of perceptual inferences about world states causing sensations. Thus, understanding plant consciousness might mean grasping how plants probabilistically interpret their environment.</a:t>
            </a:r>
          </a:p>
          <a:p>
            <a:pPr algn="l">
              <a:buFont typeface="Arial" panose="020B0604020202020204" pitchFamily="34" charset="0"/>
              <a:buChar char="•"/>
            </a:pPr>
            <a:r>
              <a:rPr lang="en-US" b="0" i="0" dirty="0">
                <a:solidFill>
                  <a:srgbClr val="374151"/>
                </a:solidFill>
                <a:effectLst/>
                <a:latin typeface="Söhne"/>
              </a:rPr>
              <a:t>Some theories propose that consciousness emerges from the interaction between an organism and its environment. Understanding plant sentience in this view would require combining PP with an ecological approach that examines both plant predictions and behaviors.</a:t>
            </a:r>
          </a:p>
          <a:p>
            <a:br>
              <a:rPr lang="en-US" dirty="0"/>
            </a:b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22</a:t>
            </a:fld>
            <a:endParaRPr lang="en-US"/>
          </a:p>
        </p:txBody>
      </p:sp>
    </p:spTree>
    <p:extLst>
      <p:ext uri="{BB962C8B-B14F-4D97-AF65-F5344CB8AC3E}">
        <p14:creationId xmlns:p14="http://schemas.microsoft.com/office/powerpoint/2010/main" val="1073353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1" i="0" dirty="0">
                <a:solidFill>
                  <a:srgbClr val="374151"/>
                </a:solidFill>
                <a:effectLst/>
                <a:latin typeface="Söhne"/>
              </a:rPr>
              <a:t>Limitations of Plant Consciousness</a:t>
            </a:r>
            <a:endParaRPr lang="en-US" sz="1800" b="0" i="0" dirty="0">
              <a:solidFill>
                <a:srgbClr val="374151"/>
              </a:solidFill>
              <a:effectLst/>
              <a:latin typeface="Söhne"/>
            </a:endParaRPr>
          </a:p>
          <a:p>
            <a:pPr algn="l"/>
            <a:r>
              <a:rPr lang="en-US" sz="1200" b="1" i="0" dirty="0">
                <a:solidFill>
                  <a:srgbClr val="374151"/>
                </a:solidFill>
                <a:effectLst/>
                <a:latin typeface="Söhne"/>
              </a:rPr>
              <a:t>Scientific Evidence</a:t>
            </a:r>
            <a:r>
              <a:rPr lang="en-US" sz="1200" b="0" i="0" dirty="0">
                <a:solidFill>
                  <a:srgbClr val="374151"/>
                </a:solidFill>
                <a:effectLst/>
                <a:latin typeface="Söhne"/>
              </a:rPr>
              <a:t>: While there's increasing interest in plant intelligence and cognition, the evidence for plant "consciousness" remains largely speculative. Traditional definitions of consciousness involve awareness and subjective experiences, which are difficult to attribute to plants definitively.</a:t>
            </a:r>
          </a:p>
          <a:p>
            <a:pPr algn="l"/>
            <a:r>
              <a:rPr lang="en-US" sz="1200" b="1" i="0" dirty="0">
                <a:solidFill>
                  <a:srgbClr val="374151"/>
                </a:solidFill>
                <a:effectLst/>
                <a:latin typeface="Söhne"/>
              </a:rPr>
              <a:t>Neurobiological Basis</a:t>
            </a:r>
            <a:r>
              <a:rPr lang="en-US" sz="1200" b="0" i="0" dirty="0">
                <a:solidFill>
                  <a:srgbClr val="374151"/>
                </a:solidFill>
                <a:effectLst/>
                <a:latin typeface="Söhne"/>
              </a:rPr>
              <a:t>: Animals demonstrate consciousness with the presence of a nervous system, specifically the brain. Plants lack such centralized processing units, making it challenging to pinpoint a similar neurobiological basis for consciousness.</a:t>
            </a:r>
          </a:p>
          <a:p>
            <a:pPr algn="l"/>
            <a:r>
              <a:rPr lang="en-US" sz="1200" b="1" i="0" dirty="0">
                <a:solidFill>
                  <a:srgbClr val="374151"/>
                </a:solidFill>
                <a:effectLst/>
                <a:latin typeface="Söhne"/>
              </a:rPr>
              <a:t>Anthropomorphism</a:t>
            </a:r>
            <a:r>
              <a:rPr lang="en-US" sz="1200" b="0" i="0" dirty="0">
                <a:solidFill>
                  <a:srgbClr val="374151"/>
                </a:solidFill>
                <a:effectLst/>
                <a:latin typeface="Söhne"/>
              </a:rPr>
              <a:t>: There's a risk of anthropomorphizing plant behaviors, i.e., attributing human characteristics, emotions, or intentions to plants based on human-centric perspectives.</a:t>
            </a:r>
          </a:p>
          <a:p>
            <a:pPr algn="l"/>
            <a:r>
              <a:rPr lang="en-US" sz="1200" b="1" i="0" dirty="0">
                <a:solidFill>
                  <a:srgbClr val="374151"/>
                </a:solidFill>
                <a:effectLst/>
                <a:latin typeface="Söhne"/>
              </a:rPr>
              <a:t>Functional Explanation</a:t>
            </a:r>
            <a:r>
              <a:rPr lang="en-US" sz="1200" b="0" i="0" dirty="0">
                <a:solidFill>
                  <a:srgbClr val="374151"/>
                </a:solidFill>
                <a:effectLst/>
                <a:latin typeface="Söhne"/>
              </a:rPr>
              <a:t>: Many of the sophisticated responses plants exhibit can be explained through functional, non-conscious mechanisms. For instance, the Venus flytrap's rapid response can be attributed to specific mechanical and cellular processes rather than conscious intent.</a:t>
            </a:r>
          </a:p>
          <a:p>
            <a:pPr algn="l"/>
            <a:endParaRPr lang="en-US" sz="1200" b="1" i="0" dirty="0">
              <a:solidFill>
                <a:srgbClr val="374151"/>
              </a:solidFill>
              <a:effectLst/>
              <a:latin typeface="Söhne"/>
            </a:endParaRPr>
          </a:p>
          <a:p>
            <a:pPr algn="l"/>
            <a:r>
              <a:rPr lang="en-US" sz="1800" b="1" i="0" dirty="0">
                <a:solidFill>
                  <a:srgbClr val="374151"/>
                </a:solidFill>
                <a:effectLst/>
                <a:latin typeface="Söhne"/>
              </a:rPr>
              <a:t>Ethical Debates around AGI Progress:</a:t>
            </a:r>
            <a:endParaRPr lang="en-US" sz="1800" b="0" i="0" dirty="0">
              <a:solidFill>
                <a:srgbClr val="374151"/>
              </a:solidFill>
              <a:effectLst/>
              <a:latin typeface="Söhne"/>
            </a:endParaRPr>
          </a:p>
          <a:p>
            <a:pPr algn="l"/>
            <a:r>
              <a:rPr lang="en-US" sz="1200" b="1" i="0" dirty="0">
                <a:solidFill>
                  <a:srgbClr val="374151"/>
                </a:solidFill>
                <a:effectLst/>
                <a:latin typeface="Söhne"/>
              </a:rPr>
              <a:t>Control and Safety</a:t>
            </a:r>
            <a:r>
              <a:rPr lang="en-US" sz="1200" b="0" i="0" dirty="0">
                <a:solidFill>
                  <a:srgbClr val="374151"/>
                </a:solidFill>
                <a:effectLst/>
                <a:latin typeface="Söhne"/>
              </a:rPr>
              <a:t>: There's concern over whether humans can maintain control over an AGI once it surpasses human intelligence. Ensuring that AGI behaves predictably and safely is paramount.</a:t>
            </a:r>
          </a:p>
          <a:p>
            <a:pPr algn="l"/>
            <a:r>
              <a:rPr lang="en-US" sz="1200" b="1" i="0" dirty="0">
                <a:solidFill>
                  <a:srgbClr val="374151"/>
                </a:solidFill>
                <a:effectLst/>
                <a:latin typeface="Söhne"/>
              </a:rPr>
              <a:t>Existential Risk</a:t>
            </a:r>
            <a:r>
              <a:rPr lang="en-US" sz="1200" b="0" i="0" dirty="0">
                <a:solidFill>
                  <a:srgbClr val="374151"/>
                </a:solidFill>
                <a:effectLst/>
                <a:latin typeface="Söhne"/>
              </a:rPr>
              <a:t>: Prominent researchers have warned about the potential existential threats posed by uncontrolled AGI.</a:t>
            </a:r>
          </a:p>
          <a:p>
            <a:pPr algn="l"/>
            <a:r>
              <a:rPr lang="en-US" sz="1200" b="1" i="0" dirty="0">
                <a:solidFill>
                  <a:srgbClr val="374151"/>
                </a:solidFill>
                <a:effectLst/>
                <a:latin typeface="Söhne"/>
              </a:rPr>
              <a:t>Economic Disruption</a:t>
            </a:r>
            <a:r>
              <a:rPr lang="en-US" sz="1200" b="0" i="0" dirty="0">
                <a:solidFill>
                  <a:srgbClr val="374151"/>
                </a:solidFill>
                <a:effectLst/>
                <a:latin typeface="Söhne"/>
              </a:rPr>
              <a:t>: As AGI can potentially outperform humans in most economically valuable tasks, there are concerns about massive job losses and economic inequalities.</a:t>
            </a:r>
          </a:p>
          <a:p>
            <a:pPr algn="l"/>
            <a:r>
              <a:rPr lang="en-US" sz="1200" b="1" i="0" dirty="0">
                <a:solidFill>
                  <a:srgbClr val="374151"/>
                </a:solidFill>
                <a:effectLst/>
                <a:latin typeface="Söhne"/>
              </a:rPr>
              <a:t>Moral Consideration for AGI</a:t>
            </a:r>
            <a:r>
              <a:rPr lang="en-US" sz="1200" b="0" i="0" dirty="0">
                <a:solidFill>
                  <a:srgbClr val="374151"/>
                </a:solidFill>
                <a:effectLst/>
                <a:latin typeface="Söhne"/>
              </a:rPr>
              <a:t>: If AGI achieves a certain level of sophistication, should it be granted rights or moral considerations? If an AGI can suffer, does turning it off equate to harm or death?</a:t>
            </a:r>
          </a:p>
          <a:p>
            <a:pPr algn="l"/>
            <a:r>
              <a:rPr lang="en-US" sz="1200" b="1" i="0" dirty="0">
                <a:solidFill>
                  <a:srgbClr val="374151"/>
                </a:solidFill>
                <a:effectLst/>
                <a:latin typeface="Söhne"/>
              </a:rPr>
              <a:t>Bias and Fairness</a:t>
            </a:r>
            <a:r>
              <a:rPr lang="en-US" sz="1200" b="0" i="0" dirty="0">
                <a:solidFill>
                  <a:srgbClr val="374151"/>
                </a:solidFill>
                <a:effectLst/>
                <a:latin typeface="Söhne"/>
              </a:rPr>
              <a:t>: AGIs, like all algorithms, can exhibit biases based on the data they've been trained on. There's concern over perpetuating or amplifying existing societal biases through AGI.</a:t>
            </a:r>
          </a:p>
          <a:p>
            <a:pPr algn="l"/>
            <a:r>
              <a:rPr lang="en-US" sz="1200" b="1" i="0" dirty="0">
                <a:solidFill>
                  <a:srgbClr val="374151"/>
                </a:solidFill>
                <a:effectLst/>
                <a:latin typeface="Söhne"/>
              </a:rPr>
              <a:t>Transparency and Accountability</a:t>
            </a:r>
            <a:r>
              <a:rPr lang="en-US" sz="1200" b="0" i="0" dirty="0">
                <a:solidFill>
                  <a:srgbClr val="374151"/>
                </a:solidFill>
                <a:effectLst/>
                <a:latin typeface="Söhne"/>
              </a:rPr>
              <a:t>: Understanding how AGI makes decisions (</a:t>
            </a:r>
            <a:r>
              <a:rPr lang="en-US" sz="1200" b="0" i="0" dirty="0" err="1">
                <a:solidFill>
                  <a:srgbClr val="374151"/>
                </a:solidFill>
                <a:effectLst/>
                <a:latin typeface="Söhne"/>
              </a:rPr>
              <a:t>explainability</a:t>
            </a:r>
            <a:r>
              <a:rPr lang="en-US" sz="1200" b="0" i="0" dirty="0">
                <a:solidFill>
                  <a:srgbClr val="374151"/>
                </a:solidFill>
                <a:effectLst/>
                <a:latin typeface="Söhne"/>
              </a:rPr>
              <a:t>) and holding someone accountable for its actions can be challenging, especially if the AGI's decision-making surpasses human comprehension.</a:t>
            </a:r>
          </a:p>
          <a:p>
            <a:pPr algn="l"/>
            <a:r>
              <a:rPr lang="en-US" sz="1200" b="1" i="0" dirty="0">
                <a:solidFill>
                  <a:srgbClr val="374151"/>
                </a:solidFill>
                <a:effectLst/>
                <a:latin typeface="Söhne"/>
              </a:rPr>
              <a:t>Military Use</a:t>
            </a:r>
            <a:r>
              <a:rPr lang="en-US" sz="1200" b="0" i="0" dirty="0">
                <a:solidFill>
                  <a:srgbClr val="374151"/>
                </a:solidFill>
                <a:effectLst/>
                <a:latin typeface="Söhne"/>
              </a:rPr>
              <a:t>: The potential militarization of AGI, leading to lethal autonomous weapons, raises ethical and security concerns.</a:t>
            </a:r>
          </a:p>
          <a:p>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23</a:t>
            </a:fld>
            <a:endParaRPr lang="en-US"/>
          </a:p>
        </p:txBody>
      </p:sp>
    </p:spTree>
    <p:extLst>
      <p:ext uri="{BB962C8B-B14F-4D97-AF65-F5344CB8AC3E}">
        <p14:creationId xmlns:p14="http://schemas.microsoft.com/office/powerpoint/2010/main" val="36243230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24</a:t>
            </a:fld>
            <a:endParaRPr lang="en-US"/>
          </a:p>
        </p:txBody>
      </p:sp>
    </p:spTree>
    <p:extLst>
      <p:ext uri="{BB962C8B-B14F-4D97-AF65-F5344CB8AC3E}">
        <p14:creationId xmlns:p14="http://schemas.microsoft.com/office/powerpoint/2010/main" val="15971097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a representation with the content ‘I have a visual experience of a moving dot’ is a meta-representation, for its content concerns the agent’s own representations of the world rather than the world itself</a:t>
            </a:r>
          </a:p>
          <a:p>
            <a:endParaRPr lang="en-US" dirty="0"/>
          </a:p>
          <a:p>
            <a:r>
              <a:rPr lang="en-US" dirty="0"/>
              <a:t>Some versions of the approach identify the kinds of meta-representations that are crucial for consciousness with thoughts (or thought-like states) that have conceptual content30–32. Other varieties of HOT have been expressed in computational terms. </a:t>
            </a:r>
          </a:p>
          <a:p>
            <a:endParaRPr lang="en-US" dirty="0"/>
          </a:p>
          <a:p>
            <a:r>
              <a:rPr lang="en-US" dirty="0"/>
              <a:t>According to the self-organizing meta-representational account, consciousness involves higher-order brain networks learning to redescribe the representations encoded in lower-order networks in a way that counts as meta-representational</a:t>
            </a:r>
          </a:p>
          <a:p>
            <a:endParaRPr lang="en-US" dirty="0"/>
          </a:p>
          <a:p>
            <a:r>
              <a:rPr lang="en-US" dirty="0"/>
              <a:t>Alternatively, higher-order state space theory proposes that subjective reports (for example, statements such as ‘I am aware of X’) are metacognitive (higher-order) decisions about a generative model of perceptual content</a:t>
            </a:r>
          </a:p>
          <a:p>
            <a:endParaRPr lang="en-US" dirty="0"/>
          </a:p>
          <a:p>
            <a:r>
              <a:rPr lang="en-US" dirty="0"/>
              <a:t>whereas perceptual reality monitoring posits that conscious perception arises when a higher-order network judges a </a:t>
            </a:r>
            <a:r>
              <a:rPr lang="en-US" dirty="0" err="1"/>
              <a:t>firstorder</a:t>
            </a:r>
            <a:r>
              <a:rPr lang="en-US" dirty="0"/>
              <a:t> representation to be a reliable reflection of the external world</a:t>
            </a:r>
          </a:p>
          <a:p>
            <a:endParaRPr lang="en-US" dirty="0"/>
          </a:p>
          <a:p>
            <a:r>
              <a:rPr lang="en-US" dirty="0"/>
              <a:t>HOTs rarely focus on global states of consciousness, but it would be natural for them to appeal to the integrity of (meta-)representational processes to account for the distinctions between global states.</a:t>
            </a:r>
          </a:p>
          <a:p>
            <a:endParaRPr lang="en-US" dirty="0"/>
          </a:p>
          <a:p>
            <a:r>
              <a:rPr lang="en-US" dirty="0"/>
              <a:t>----</a:t>
            </a:r>
          </a:p>
          <a:p>
            <a:endParaRPr lang="en-US" dirty="0"/>
          </a:p>
          <a:p>
            <a:r>
              <a:rPr lang="en-US" dirty="0"/>
              <a:t>A particularly intriguing question is whether (and if so, how) HOTs explain the distinctive phenomenal character of various kinds of experiences. Why is the phenomenal character associated with seeing a sunset so different from the phenomenal character associated with a headache?</a:t>
            </a:r>
          </a:p>
          <a:p>
            <a:endParaRPr lang="en-US" dirty="0"/>
          </a:p>
          <a:p>
            <a:r>
              <a:rPr lang="en-US" dirty="0"/>
              <a:t>The general shape of the higher-order response to this question is that the phenomenal character of a state is determined by the properties that the relevant meta-representational state ascribes to it. Most examples of this approach focus on visual experience</a:t>
            </a:r>
          </a:p>
          <a:p>
            <a:endParaRPr lang="en-US" dirty="0"/>
          </a:p>
          <a:p>
            <a:r>
              <a:rPr lang="en-US" dirty="0"/>
              <a:t>Indeed, some HOTs downplay the idea that consciousness has any distinctive function44. Other versions of the higher-order approach identify the functional role of consciousness with the metacognitive processes associated with confidence judgements and error monitoring</a:t>
            </a:r>
          </a:p>
          <a:p>
            <a:endParaRPr lang="en-US" dirty="0"/>
          </a:p>
          <a:p>
            <a:endParaRPr lang="en-US" dirty="0"/>
          </a:p>
          <a:p>
            <a:r>
              <a:rPr lang="en-US" dirty="0"/>
              <a:t>---</a:t>
            </a:r>
          </a:p>
          <a:p>
            <a:endParaRPr lang="en-US" dirty="0"/>
          </a:p>
          <a:p>
            <a:r>
              <a:rPr lang="en-US" dirty="0"/>
              <a:t>With respect to the neural basis of consciousness, the emphasis on meta-representation has led higher-order theorists to emphasize anterior cortical regions, especially the prefrontal cortex30, given the association of these regions with complex cognitive functions.</a:t>
            </a:r>
          </a:p>
          <a:p>
            <a:endParaRPr lang="en-US" dirty="0"/>
          </a:p>
          <a:p>
            <a:r>
              <a:rPr lang="en-US" dirty="0"/>
              <a:t>However, although most HOTs propose that anterior involvement is implicated in consciousness, there is disagreement about precisely which anterior regions (or processes) are required</a:t>
            </a:r>
          </a:p>
          <a:p>
            <a:endParaRPr lang="en-US" dirty="0"/>
          </a:p>
          <a:p>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26</a:t>
            </a:fld>
            <a:endParaRPr lang="en-US"/>
          </a:p>
        </p:txBody>
      </p:sp>
    </p:spTree>
    <p:extLst>
      <p:ext uri="{BB962C8B-B14F-4D97-AF65-F5344CB8AC3E}">
        <p14:creationId xmlns:p14="http://schemas.microsoft.com/office/powerpoint/2010/main" val="39257508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GWTs originate from ‘blackboard’ architectures in artificial intelligence, in which the blackboard is a centralized resource through which specialized processors share and receive information. </a:t>
            </a:r>
          </a:p>
          <a:p>
            <a:endParaRPr lang="en-US" dirty="0"/>
          </a:p>
          <a:p>
            <a:r>
              <a:rPr lang="en-US" dirty="0"/>
              <a:t>. The first GWT of consciousness47 was framed at a cognitive level</a:t>
            </a:r>
          </a:p>
          <a:p>
            <a:endParaRPr lang="en-US" dirty="0"/>
          </a:p>
          <a:p>
            <a:r>
              <a:rPr lang="en-US" dirty="0"/>
              <a:t>It proposed that conscious mental states are those that are ‘globally available’ to a wide range of cognitive processes including attention, evaluation, memory and verbal report. T</a:t>
            </a:r>
          </a:p>
          <a:p>
            <a:endParaRPr lang="en-US" dirty="0"/>
          </a:p>
          <a:p>
            <a:r>
              <a:rPr lang="en-US" dirty="0"/>
              <a:t>The core claim of GWTs is that it is the wide accessibility of information to such consumer cognitive systems that constitutes conscious experience</a:t>
            </a:r>
          </a:p>
          <a:p>
            <a:endParaRPr lang="en-US" dirty="0"/>
          </a:p>
          <a:p>
            <a:r>
              <a:rPr lang="en-US" dirty="0"/>
              <a:t>This basic claim has since been developed into a neural theory — often referred to as the ‘global neuronal workspace theory’ — according to which sensory information gains access to consciousness when it is ‘broadcast’ within an anatomically widespread neuronal workspace that is implemented across higher-order cortical association areas, with a particular (although not exclusive) emphasis on the prefrontal cortex</a:t>
            </a:r>
          </a:p>
          <a:p>
            <a:endParaRPr lang="en-US" dirty="0"/>
          </a:p>
          <a:p>
            <a:r>
              <a:rPr lang="en-US" dirty="0"/>
              <a:t>Access to the global workspace is achieved through nonlinear network ‘ignition’ in which recurrent processing amplifies and sustains neuronal representations</a:t>
            </a:r>
          </a:p>
          <a:p>
            <a:endParaRPr lang="en-US" dirty="0"/>
          </a:p>
          <a:p>
            <a:r>
              <a:rPr lang="en-US" dirty="0"/>
              <a:t>Like HOTs, GWTs focus on the question of what makes a representation conscious, and GWT theorists have rarely attempted to account for the phenomenal differences between distinct kinds of experiences</a:t>
            </a:r>
          </a:p>
          <a:p>
            <a:endParaRPr lang="en-US" dirty="0"/>
          </a:p>
          <a:p>
            <a:r>
              <a:rPr lang="en-US" dirty="0"/>
              <a:t>Returning to our example of binocular rivalry, the GWT view aims to explain why, at a particular point in time, the mental state corresponding to ‘house’ is conscious (whereas that corresponding to ‘face’ is unconscious), but offers no direct account of the experiential contrast between seeing a house on the one hand and seeing a face on the other</a:t>
            </a:r>
          </a:p>
          <a:p>
            <a:endParaRPr lang="en-US" dirty="0"/>
          </a:p>
          <a:p>
            <a:r>
              <a:rPr lang="en-US" dirty="0"/>
              <a:t>The relative silence of GWTs on the issue of experiential character aligns with the general tendency of such theories to focus on functional, rather than phenomenal, aspects of consciousness. In fact, GWTs are often explicitly proposed as accounts of ‘conscious access’49; that is, as accounts of why certain representations are available to be flexibly used by a wide range of consuming systems (whereas others are not)</a:t>
            </a:r>
          </a:p>
          <a:p>
            <a:endParaRPr lang="en-US" dirty="0"/>
          </a:p>
          <a:p>
            <a:r>
              <a:rPr lang="en-US" dirty="0"/>
              <a:t>GWTs also offer clear accounts of how consciousness is related to other cognitive processes, such as attention and working memory According to GWTs, attention selects and amplifies specific signals, allowing them to enter the workspace (and thus be conscious), whereas consciousness and working memory are intimately related because attended working memory items are conscious and use the global workspace for broadcast</a:t>
            </a:r>
          </a:p>
          <a:p>
            <a:endParaRPr lang="en-US" dirty="0"/>
          </a:p>
          <a:p>
            <a:r>
              <a:rPr lang="en-US" dirty="0" err="1"/>
              <a:t>Neurally</a:t>
            </a:r>
            <a:r>
              <a:rPr lang="en-US" dirty="0"/>
              <a:t>, a global loss of consciousness is reflected in impaired functional or dynamical connectivity in </a:t>
            </a:r>
            <a:r>
              <a:rPr lang="en-US" dirty="0" err="1"/>
              <a:t>fronto</a:t>
            </a:r>
            <a:r>
              <a:rPr lang="en-US" dirty="0"/>
              <a:t>-parietal regions that are considered ‘hub’ nodes in the global workspace</a:t>
            </a:r>
          </a:p>
          <a:p>
            <a:endParaRPr lang="en-US" dirty="0"/>
          </a:p>
          <a:p>
            <a:r>
              <a:rPr lang="en-US" dirty="0"/>
              <a:t>One important question raised by GWTs concerns what exactly is required for a workspace to qualify as ‘global’</a:t>
            </a:r>
          </a:p>
          <a:p>
            <a:endParaRPr lang="en-US" dirty="0"/>
          </a:p>
          <a:p>
            <a:r>
              <a:rPr lang="en-US" dirty="0"/>
              <a:t>. Is it the number (and type) of consuming systems to which the workspace can broadcast that matters, or is it the kind of broadcasting that occurs within the workspace? Or both important. Unsure.</a:t>
            </a:r>
          </a:p>
          <a:p>
            <a:r>
              <a:rPr lang="en-US" dirty="0"/>
              <a:t>Important for brain damage, people who have undergone split-brain surgery, non-human animals and artificial intelligence systems</a:t>
            </a:r>
          </a:p>
        </p:txBody>
      </p:sp>
      <p:sp>
        <p:nvSpPr>
          <p:cNvPr id="4" name="Slide Number Placeholder 3"/>
          <p:cNvSpPr>
            <a:spLocks noGrp="1"/>
          </p:cNvSpPr>
          <p:nvPr>
            <p:ph type="sldNum" sz="quarter" idx="5"/>
          </p:nvPr>
        </p:nvSpPr>
        <p:spPr/>
        <p:txBody>
          <a:bodyPr/>
          <a:lstStyle/>
          <a:p>
            <a:fld id="{B1BC9EF3-EF9C-4BC6-9ED4-135EB13F2C0D}" type="slidenum">
              <a:rPr lang="en-US" smtClean="0"/>
              <a:t>27</a:t>
            </a:fld>
            <a:endParaRPr lang="en-US"/>
          </a:p>
        </p:txBody>
      </p:sp>
    </p:spTree>
    <p:extLst>
      <p:ext uri="{BB962C8B-B14F-4D97-AF65-F5344CB8AC3E}">
        <p14:creationId xmlns:p14="http://schemas.microsoft.com/office/powerpoint/2010/main" val="29400123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IIT starts from a very different place from HOTs or GWTs by advancing a mathematical approach to characterizing phenomenology</a:t>
            </a:r>
          </a:p>
          <a:p>
            <a:endParaRPr lang="en-US" dirty="0"/>
          </a:p>
          <a:p>
            <a:r>
              <a:rPr lang="en-US" dirty="0"/>
              <a:t>The theory starts by proposing axioms about the phenomenological character of conscious experiences (that is, properties that are taken to be self-evidently true and to apply to all possible forms of consciousness), and from these axioms it derives claims about the properties that any physical substrate of consciousness must satisfy</a:t>
            </a:r>
          </a:p>
          <a:p>
            <a:endParaRPr lang="en-US" dirty="0"/>
          </a:p>
          <a:p>
            <a:r>
              <a:rPr lang="en-US" dirty="0"/>
              <a:t>Integrated information, in turn, is associated with the information theoretic quantity Φ, which measures — broadly speaking — how much information is generated by a system as a whole, compared with its parts considered independently</a:t>
            </a:r>
          </a:p>
          <a:p>
            <a:endParaRPr lang="en-US" dirty="0"/>
          </a:p>
          <a:p>
            <a:endParaRPr lang="en-US" dirty="0"/>
          </a:p>
          <a:p>
            <a:r>
              <a:rPr lang="en-US" dirty="0"/>
              <a:t>, IIT links consciousness primarily with posterior cortical areas (the so-called ‘posterior hot zone’ encompassing parietal, temporal and occipital areas), in part on the grounds that these areas exhibit neuroanatomical properties that are supposedly well suited for generating high levels of integrated information</a:t>
            </a:r>
          </a:p>
          <a:p>
            <a:endParaRPr lang="en-US" dirty="0"/>
          </a:p>
          <a:p>
            <a:r>
              <a:rPr lang="en-US" dirty="0"/>
              <a:t>Also in contrast to GWTs and HOTs, which associate consciousness with aspects of cortical information processing (that is, functional descriptions of what a system does), IIT does not refer to ‘information processing’ per se. Instead, it links consciousness to properties of the intrinsic cause–effect structure of a system; namely, to the causal power of a system to influence itself</a:t>
            </a:r>
          </a:p>
          <a:p>
            <a:endParaRPr lang="en-US" dirty="0"/>
          </a:p>
          <a:p>
            <a:r>
              <a:rPr lang="en-US" dirty="0"/>
              <a:t>According to IIT, any system that generates a non-zero maximum of (irreducible) integrated information is conscious, at least to some degree. Because of this, IIT would appear to imply that there already exist non-biological systems that are conscious</a:t>
            </a:r>
          </a:p>
          <a:p>
            <a:endParaRPr lang="en-US" dirty="0"/>
          </a:p>
          <a:p>
            <a:r>
              <a:rPr lang="en-US" dirty="0"/>
              <a:t>--</a:t>
            </a:r>
          </a:p>
          <a:p>
            <a:endParaRPr lang="en-US" dirty="0"/>
          </a:p>
          <a:p>
            <a:r>
              <a:rPr lang="en-US" dirty="0"/>
              <a:t>IIT is reasonably comprehensive, offering accounts of both global states and local states of consciousness</a:t>
            </a:r>
          </a:p>
          <a:p>
            <a:endParaRPr lang="en-US" dirty="0"/>
          </a:p>
          <a:p>
            <a:r>
              <a:rPr lang="en-US" dirty="0"/>
              <a:t>Global states are associated with the quantity of irreducible integrated information generated by a system, as measured by Φ. IIT therefore encourages a unidimensional conception of global states, for it equates an organism’s level of consciousness with its value of Φ.</a:t>
            </a:r>
          </a:p>
          <a:p>
            <a:endParaRPr lang="en-US" dirty="0"/>
          </a:p>
          <a:p>
            <a:r>
              <a:rPr lang="en-US" dirty="0"/>
              <a:t>The experiential character of local states can be understood in terms of ‘conceptual structures’, which IIT treats as ‘shapes’ in a high-dimensional space that is specified by the mechanistic cause–effect structure of the system</a:t>
            </a:r>
          </a:p>
          <a:p>
            <a:endParaRPr lang="en-US" dirty="0"/>
          </a:p>
          <a:p>
            <a:r>
              <a:rPr lang="en-US" dirty="0"/>
              <a:t>These shapes underpin (or are identical to) specific kinds of phenomenal character.</a:t>
            </a:r>
          </a:p>
          <a:p>
            <a:r>
              <a:rPr lang="en-US" dirty="0"/>
              <a:t>For example, the spatial nature of visual experience has been related to the cause–effect structure specified by grid-like mechanisms present in early visual cortex</a:t>
            </a:r>
          </a:p>
          <a:p>
            <a:endParaRPr lang="en-US" dirty="0"/>
          </a:p>
          <a:p>
            <a:r>
              <a:rPr lang="en-US" dirty="0"/>
              <a:t>The global unity of consciousness is explained by the integrated aspect of integrated information — its association with information generated by the ‘whole’ over and above that generated by the ‘parts’</a:t>
            </a:r>
          </a:p>
          <a:p>
            <a:endParaRPr lang="en-US" dirty="0"/>
          </a:p>
          <a:p>
            <a:r>
              <a:rPr lang="en-US" dirty="0"/>
              <a:t>Finally, according to IIT, contents are conscious (rather than unconscious) when, and only when, they are incorporated into a cause–effect ‘complex’ (where a complex is a subset of the physical system that underpins a maximum of irreducible integrated information)</a:t>
            </a:r>
          </a:p>
          <a:p>
            <a:endParaRPr lang="en-US" dirty="0"/>
          </a:p>
          <a:p>
            <a:r>
              <a:rPr lang="en-US" dirty="0"/>
              <a:t>---</a:t>
            </a:r>
          </a:p>
          <a:p>
            <a:endParaRPr lang="en-US" dirty="0"/>
          </a:p>
          <a:p>
            <a:r>
              <a:rPr lang="en-US" dirty="0"/>
              <a:t> binocular rivalry example, IIT explains why the subject reports experiencing a house (rather than a face) by appealing to the hypothesis that the complex underlying their report is associated with the conceptual structure corresponding to the content ‘house’ (rather than the content ‘face’), and it explains the experiential contrast between seeing a house and seeing a face in terms of the ‘shape’ of the corresponding conceptual structure</a:t>
            </a:r>
          </a:p>
          <a:p>
            <a:endParaRPr lang="en-US" dirty="0"/>
          </a:p>
          <a:p>
            <a:r>
              <a:rPr lang="en-US" dirty="0"/>
              <a:t>---</a:t>
            </a:r>
          </a:p>
          <a:p>
            <a:endParaRPr lang="en-US" dirty="0"/>
          </a:p>
          <a:p>
            <a:r>
              <a:rPr lang="en-US" dirty="0"/>
              <a:t>Although IIT provides a more comprehensive treatment of the various aspects of consciousness than most </a:t>
            </a:r>
            <a:r>
              <a:rPr lang="en-US" dirty="0" err="1"/>
              <a:t>ToCs</a:t>
            </a:r>
            <a:r>
              <a:rPr lang="en-US" dirty="0"/>
              <a:t>, it says comparatively little about how consciousness is related to other aspects of the mind, such as attention, learning and memory, and has not yet focused on the relevance of embodiment and environmental embeddedness for consciousness (the latter also being a challenge for HOTs and GWTs)</a:t>
            </a:r>
          </a:p>
          <a:p>
            <a:endParaRPr lang="en-US" dirty="0"/>
          </a:p>
          <a:p>
            <a:endParaRPr lang="en-US" dirty="0"/>
          </a:p>
          <a:p>
            <a:r>
              <a:rPr lang="en-US" dirty="0"/>
              <a:t>That said, IIT theorists have made initial steps towards addressing some of these challenges by, for example, developing measures of ‘matching complexity’ that track the shared information between an agent and its environment, and by formulating agent-based models in which agents that are able to engage effectively with their surroundings are found to exhibit increased amounts of integrated information</a:t>
            </a:r>
          </a:p>
          <a:p>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28</a:t>
            </a:fld>
            <a:endParaRPr lang="en-US"/>
          </a:p>
        </p:txBody>
      </p:sp>
    </p:spTree>
    <p:extLst>
      <p:ext uri="{BB962C8B-B14F-4D97-AF65-F5344CB8AC3E}">
        <p14:creationId xmlns:p14="http://schemas.microsoft.com/office/powerpoint/2010/main" val="10549451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consider two general approaches to understanding consciousness that emphasize the importance of top-down </a:t>
            </a:r>
            <a:r>
              <a:rPr lang="en-US" dirty="0" err="1"/>
              <a:t>signalling</a:t>
            </a:r>
            <a:r>
              <a:rPr lang="en-US" dirty="0"/>
              <a:t> in shaping and enabling conscious perception</a:t>
            </a:r>
          </a:p>
          <a:p>
            <a:endParaRPr lang="en-US" dirty="0"/>
          </a:p>
          <a:p>
            <a:r>
              <a:rPr lang="en-US" dirty="0"/>
              <a:t>Re-entry theories are motivated by neurophysiological evidence revealing the importance of top-down </a:t>
            </a:r>
            <a:r>
              <a:rPr lang="en-US" dirty="0" err="1"/>
              <a:t>signalling</a:t>
            </a:r>
            <a:r>
              <a:rPr lang="en-US" dirty="0"/>
              <a:t> for conscious (usually visual) perception</a:t>
            </a:r>
          </a:p>
          <a:p>
            <a:endParaRPr lang="en-US" dirty="0"/>
          </a:p>
          <a:p>
            <a:r>
              <a:rPr lang="en-US" dirty="0"/>
              <a:t>In one prominent re-entry theory — local recurrency theory — </a:t>
            </a:r>
            <a:r>
              <a:rPr lang="en-US" dirty="0" err="1"/>
              <a:t>Lamme</a:t>
            </a:r>
            <a:r>
              <a:rPr lang="en-US" dirty="0"/>
              <a:t> argues that localized recurrent or re-entrant processing within perceptual cortices is sufficient to give rise to consciousness (given the integrity of other enabling factors, such as brainstem arousal), but that parietal and frontal regions might be required for reporting the contents of perceptual experience or drawing on them for reasoning and decision-making</a:t>
            </a:r>
          </a:p>
          <a:p>
            <a:endParaRPr lang="en-US" dirty="0"/>
          </a:p>
          <a:p>
            <a:r>
              <a:rPr lang="en-US" dirty="0"/>
              <a:t>One motivation traces to considering the problem of perception as one of inference about the causes of sensory signals72,73. The other — exemplified by the free energy principle74 — appeals to fundamental constraints regarding control and regulation that apply to all systems that maintain their organization over time</a:t>
            </a:r>
          </a:p>
          <a:p>
            <a:endParaRPr lang="en-US" dirty="0"/>
          </a:p>
          <a:p>
            <a:r>
              <a:rPr lang="en-US" dirty="0"/>
              <a:t>Some expressions of predictive processing, such as active inference, add the notion that sensory prediction errors can be minimized not only by updating predictions but also by performing actions to bring about expected sensory data — thereby enabling a form of predictive control</a:t>
            </a:r>
          </a:p>
          <a:p>
            <a:endParaRPr lang="en-US" dirty="0"/>
          </a:p>
          <a:p>
            <a:r>
              <a:rPr lang="en-US" dirty="0"/>
              <a:t>Although predictive processing theories did not originate as </a:t>
            </a:r>
            <a:r>
              <a:rPr lang="en-US" dirty="0" err="1"/>
              <a:t>ToCs</a:t>
            </a:r>
            <a:r>
              <a:rPr lang="en-US" dirty="0"/>
              <a:t>, it has been suggested that they can furnish systematic correlations between neural mechanisms and phenomenological properties67, where ‘systematic’ means having explanatory power guided by theoretical considerations, in contrast to mere empirical correlations as in the vanilla NCC approach.</a:t>
            </a:r>
          </a:p>
          <a:p>
            <a:endParaRPr lang="en-US" dirty="0"/>
          </a:p>
          <a:p>
            <a:endParaRPr lang="en-US" dirty="0"/>
          </a:p>
          <a:p>
            <a:r>
              <a:rPr lang="en-US" dirty="0"/>
              <a:t>From this perspective, predictive processing theories fulfil many of the desiderata for </a:t>
            </a:r>
            <a:r>
              <a:rPr lang="en-US" dirty="0" err="1"/>
              <a:t>ToCs</a:t>
            </a:r>
            <a:r>
              <a:rPr lang="en-US" dirty="0"/>
              <a:t> we outlined earlier, but may be best thought of as theories for consciousness science, rather than </a:t>
            </a:r>
            <a:r>
              <a:rPr lang="en-US" dirty="0" err="1"/>
              <a:t>ToCs</a:t>
            </a:r>
            <a:r>
              <a:rPr lang="en-US" dirty="0"/>
              <a:t> per se, for there are many perspectives on precisely how predictive processing relates to consciousness</a:t>
            </a:r>
          </a:p>
          <a:p>
            <a:endParaRPr lang="en-US" dirty="0"/>
          </a:p>
          <a:p>
            <a:endParaRPr lang="en-US" dirty="0"/>
          </a:p>
          <a:p>
            <a:r>
              <a:rPr lang="en-US" dirty="0"/>
              <a:t>Predictive processing theories typically address local conscious states in terms of the content of top-down perceptual predictions</a:t>
            </a:r>
          </a:p>
          <a:p>
            <a:r>
              <a:rPr lang="en-US" dirty="0"/>
              <a:t>: informally, perceptual content is given by the brain’s ‘best guess’ of the causes of its sensorium</a:t>
            </a:r>
          </a:p>
          <a:p>
            <a:endParaRPr lang="en-US" dirty="0"/>
          </a:p>
          <a:p>
            <a:r>
              <a:rPr lang="en-US" dirty="0"/>
              <a:t>The experiential character of a local state is specified by the nature of the perceptual predictions at play</a:t>
            </a:r>
          </a:p>
          <a:p>
            <a:r>
              <a:rPr lang="en-US" dirty="0"/>
              <a:t>For example, the phenomenology of ‘objecthood’ in vision may be accounted for by conditional predictions about the sensory consequences of actions whereas the phenomenology of emotional states may be explained by the role of interoceptive predictions in regulating the organism’s physiological condition</a:t>
            </a:r>
          </a:p>
          <a:p>
            <a:endParaRPr lang="en-US" dirty="0"/>
          </a:p>
          <a:p>
            <a:endParaRPr lang="en-US" dirty="0"/>
          </a:p>
          <a:p>
            <a:r>
              <a:rPr lang="en-US" dirty="0"/>
              <a:t>Predictive processing can explain the distinction between conscious and unconscious states in terms of whether a mental state is part of a current ‘best guess’ (or optimal posterior) during perceptual inference.</a:t>
            </a:r>
          </a:p>
          <a:p>
            <a:endParaRPr lang="en-US" dirty="0"/>
          </a:p>
          <a:p>
            <a:r>
              <a:rPr lang="en-US" dirty="0"/>
              <a:t>----</a:t>
            </a:r>
          </a:p>
          <a:p>
            <a:endParaRPr lang="en-US" dirty="0"/>
          </a:p>
          <a:p>
            <a:endParaRPr lang="en-US" dirty="0"/>
          </a:p>
          <a:p>
            <a:r>
              <a:rPr lang="en-US" dirty="0"/>
              <a:t>In the example of binocular rivalry, predictive processing envisages two competing perceptual hypotheses (best guesses), one of which ‘wins’, leading to perceptual dominance</a:t>
            </a:r>
          </a:p>
          <a:p>
            <a:endParaRPr lang="en-US" dirty="0"/>
          </a:p>
          <a:p>
            <a:r>
              <a:rPr lang="en-US" dirty="0"/>
              <a:t>Sensory signals from the alternative hypothesis accumulate as prediction error, which eventually leads to a perceptual transition, at which point sensory signals explained by the previously dominant best guess now become a source of unexplained prediction error, and so the cycle repeats</a:t>
            </a:r>
          </a:p>
          <a:p>
            <a:endParaRPr lang="en-US" dirty="0"/>
          </a:p>
          <a:p>
            <a:r>
              <a:rPr lang="en-US" dirty="0"/>
              <a:t>The experiential contrast between the house and the face would, as mentioned, be explained by properties of the corresponding perceptual predictions.</a:t>
            </a:r>
          </a:p>
          <a:p>
            <a:endParaRPr lang="en-US" dirty="0"/>
          </a:p>
          <a:p>
            <a:r>
              <a:rPr lang="en-US" dirty="0"/>
              <a:t>In those varieties of predictive processing that emphasize active inference, a change in conscious content can happen only if perceptual belief updating comes about through action (where action can be overt, such as a saccadic eye movement, or covert, such as a shift of attentional focus)</a:t>
            </a:r>
          </a:p>
          <a:p>
            <a:endParaRPr lang="en-US" dirty="0"/>
          </a:p>
          <a:p>
            <a:endParaRPr lang="en-US" dirty="0"/>
          </a:p>
          <a:p>
            <a:r>
              <a:rPr lang="en-US" dirty="0"/>
              <a:t>---</a:t>
            </a:r>
          </a:p>
          <a:p>
            <a:endParaRPr lang="en-US" dirty="0"/>
          </a:p>
          <a:p>
            <a:r>
              <a:rPr lang="en-US" dirty="0"/>
              <a:t>Predictive processing theories do not generally deal with global states of consciousness, but it would be natural for them to appeal to the integrity of the relevant predictive processes in explaining distinctions among global states (much of the same way as HOTs)</a:t>
            </a:r>
          </a:p>
          <a:p>
            <a:endParaRPr lang="en-US" dirty="0"/>
          </a:p>
          <a:p>
            <a:r>
              <a:rPr lang="en-US" dirty="0"/>
              <a:t>---</a:t>
            </a:r>
          </a:p>
          <a:p>
            <a:endParaRPr lang="en-US" dirty="0"/>
          </a:p>
          <a:p>
            <a:r>
              <a:rPr lang="en-US" dirty="0"/>
              <a:t>With respect to the functional dimensions of consciousness, both re-entry and predictive processing approaches provide clear treatments of the relationship between consciousness and attention.</a:t>
            </a:r>
          </a:p>
          <a:p>
            <a:endParaRPr lang="en-US" dirty="0"/>
          </a:p>
          <a:p>
            <a:r>
              <a:rPr lang="en-US" dirty="0"/>
              <a:t>In local recurrency theory, as in GWTs, attention provides a selective boost to sensory signals so that they reach prefrontal and parietal regions, engaging conscious access</a:t>
            </a:r>
          </a:p>
          <a:p>
            <a:endParaRPr lang="en-US" dirty="0"/>
          </a:p>
          <a:p>
            <a:r>
              <a:rPr lang="en-US" dirty="0"/>
              <a:t>In predictive processing, attention is associated with the process of ‘precision weighting’, in which the estimated precision of sensory signals is modulated in ways intuitively equivalent to altering the signal-to-noise ratio or ‘gain’ of these signals</a:t>
            </a:r>
          </a:p>
          <a:p>
            <a:endParaRPr lang="en-US" dirty="0"/>
          </a:p>
          <a:p>
            <a:r>
              <a:rPr lang="en-US" dirty="0"/>
              <a:t>in active inference, as mentioned, attentional sampling may be necessary for changes in conscious content</a:t>
            </a:r>
          </a:p>
          <a:p>
            <a:endParaRPr lang="en-US" dirty="0"/>
          </a:p>
          <a:p>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29</a:t>
            </a:fld>
            <a:endParaRPr lang="en-US"/>
          </a:p>
        </p:txBody>
      </p:sp>
    </p:spTree>
    <p:extLst>
      <p:ext uri="{BB962C8B-B14F-4D97-AF65-F5344CB8AC3E}">
        <p14:creationId xmlns:p14="http://schemas.microsoft.com/office/powerpoint/2010/main" val="315613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GWTs originate from ‘blackboard’ architectures in artificial intelligence, in which the blackboard is a centralized resource through which specialized processors share and receive information. </a:t>
            </a:r>
          </a:p>
          <a:p>
            <a:endParaRPr lang="en-US" dirty="0"/>
          </a:p>
          <a:p>
            <a:r>
              <a:rPr lang="en-US" dirty="0"/>
              <a:t>. The first GWT of consciousness47 was framed at a cognitive level</a:t>
            </a:r>
          </a:p>
          <a:p>
            <a:endParaRPr lang="en-US" dirty="0"/>
          </a:p>
          <a:p>
            <a:r>
              <a:rPr lang="en-US" dirty="0"/>
              <a:t>It proposed that conscious mental states are those that are ‘globally available’ to a wide range of cognitive processes including attention, evaluation, memory and verbal report. T</a:t>
            </a:r>
          </a:p>
          <a:p>
            <a:endParaRPr lang="en-US" dirty="0"/>
          </a:p>
          <a:p>
            <a:r>
              <a:rPr lang="en-US" dirty="0"/>
              <a:t>The core claim of GWTs is that it is the wide accessibility of information to such consumer cognitive systems that constitutes conscious experience</a:t>
            </a:r>
          </a:p>
          <a:p>
            <a:endParaRPr lang="en-US" dirty="0"/>
          </a:p>
          <a:p>
            <a:r>
              <a:rPr lang="en-US" dirty="0"/>
              <a:t>This basic claim has since been developed into a neural theory — often referred to as the ‘global neuronal workspace theory’ — according to which sensory information gains access to consciousness when it is ‘broadcast’ within an anatomically widespread neuronal workspace that is implemented across higher-order cortical association areas, with a particular (although not exclusive) emphasis on the prefrontal cortex</a:t>
            </a:r>
          </a:p>
          <a:p>
            <a:endParaRPr lang="en-US" dirty="0"/>
          </a:p>
          <a:p>
            <a:r>
              <a:rPr lang="en-US" dirty="0"/>
              <a:t>Access to the global workspace is achieved through nonlinear network ‘ignition’ in which recurrent processing amplifies and sustains neuronal representations</a:t>
            </a:r>
          </a:p>
          <a:p>
            <a:endParaRPr lang="en-US" dirty="0"/>
          </a:p>
          <a:p>
            <a:r>
              <a:rPr lang="en-US" dirty="0"/>
              <a:t>Like HOTs, GWTs focus on the question of what makes a representation conscious, and GWT theorists have rarely attempted to account for the phenomenal differences between distinct kinds of experiences</a:t>
            </a:r>
          </a:p>
          <a:p>
            <a:endParaRPr lang="en-US" dirty="0"/>
          </a:p>
          <a:p>
            <a:r>
              <a:rPr lang="en-US" dirty="0"/>
              <a:t>Returning to our example of binocular rivalry, the GWT view aims to explain why, at a particular point in time, the mental state corresponding to ‘house’ is conscious (whereas that corresponding to ‘face’ is unconscious), but offers no direct account of the experiential contrast between seeing a house on the one hand and seeing a face on the other</a:t>
            </a:r>
          </a:p>
          <a:p>
            <a:endParaRPr lang="en-US" dirty="0"/>
          </a:p>
          <a:p>
            <a:r>
              <a:rPr lang="en-US" dirty="0"/>
              <a:t>The relative silence of GWTs on the issue of experiential character aligns with the general tendency of such theories to focus on functional, rather than phenomenal, aspects of consciousness. In fact, GWTs are often explicitly proposed as accounts of ‘conscious access’49; that is, as accounts of why certain representations are available to be flexibly used by a wide range of consuming systems (whereas others are not)</a:t>
            </a:r>
          </a:p>
          <a:p>
            <a:endParaRPr lang="en-US" dirty="0"/>
          </a:p>
          <a:p>
            <a:r>
              <a:rPr lang="en-US" dirty="0"/>
              <a:t>GWTs also offer clear accounts of how consciousness is related to other cognitive processes, such as attention and working memory According to GWTs, attention selects and amplifies specific signals, allowing them to enter the workspace (and thus be conscious), whereas consciousness and working memory are intimately related because attended working memory items are conscious and use the global workspace for broadcast</a:t>
            </a:r>
          </a:p>
          <a:p>
            <a:endParaRPr lang="en-US" dirty="0"/>
          </a:p>
          <a:p>
            <a:r>
              <a:rPr lang="en-US" dirty="0" err="1"/>
              <a:t>Neurally</a:t>
            </a:r>
            <a:r>
              <a:rPr lang="en-US" dirty="0"/>
              <a:t>, a global loss of consciousness is reflected in impaired functional or dynamical connectivity in </a:t>
            </a:r>
            <a:r>
              <a:rPr lang="en-US" dirty="0" err="1"/>
              <a:t>fronto</a:t>
            </a:r>
            <a:r>
              <a:rPr lang="en-US" dirty="0"/>
              <a:t>-parietal regions that are considered ‘hub’ nodes in the global workspace</a:t>
            </a:r>
          </a:p>
          <a:p>
            <a:endParaRPr lang="en-US" dirty="0"/>
          </a:p>
          <a:p>
            <a:r>
              <a:rPr lang="en-US" dirty="0"/>
              <a:t>One important question raised by GWTs concerns what exactly is required for a workspace to qualify as ‘global’</a:t>
            </a:r>
          </a:p>
          <a:p>
            <a:endParaRPr lang="en-US" dirty="0"/>
          </a:p>
          <a:p>
            <a:r>
              <a:rPr lang="en-US" dirty="0"/>
              <a:t>. Is it the number (and type) of consuming systems to which the workspace can broadcast that matters, or is it the kind of broadcasting that occurs within the workspace? Or both important. Unsure.</a:t>
            </a:r>
          </a:p>
          <a:p>
            <a:r>
              <a:rPr lang="en-US" dirty="0"/>
              <a:t>Important for brain damage, people who have undergone split-brain surgery, non-human animals and artificial intelligence systems</a:t>
            </a:r>
          </a:p>
        </p:txBody>
      </p:sp>
      <p:sp>
        <p:nvSpPr>
          <p:cNvPr id="4" name="Slide Number Placeholder 3"/>
          <p:cNvSpPr>
            <a:spLocks noGrp="1"/>
          </p:cNvSpPr>
          <p:nvPr>
            <p:ph type="sldNum" sz="quarter" idx="5"/>
          </p:nvPr>
        </p:nvSpPr>
        <p:spPr/>
        <p:txBody>
          <a:bodyPr/>
          <a:lstStyle/>
          <a:p>
            <a:fld id="{B1BC9EF3-EF9C-4BC6-9ED4-135EB13F2C0D}" type="slidenum">
              <a:rPr lang="en-US" smtClean="0"/>
              <a:t>3</a:t>
            </a:fld>
            <a:endParaRPr lang="en-US"/>
          </a:p>
        </p:txBody>
      </p:sp>
    </p:spTree>
    <p:extLst>
      <p:ext uri="{BB962C8B-B14F-4D97-AF65-F5344CB8AC3E}">
        <p14:creationId xmlns:p14="http://schemas.microsoft.com/office/powerpoint/2010/main" val="1256448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IIT starts from a very different place from HOTs or GWTs by advancing a mathematical approach to characterizing phenomenology</a:t>
            </a:r>
          </a:p>
          <a:p>
            <a:endParaRPr lang="en-US" dirty="0"/>
          </a:p>
          <a:p>
            <a:r>
              <a:rPr lang="en-US" dirty="0"/>
              <a:t>The theory starts by proposing axioms about the phenomenological character of conscious experiences (that is, properties that are taken to be self-evidently true and to apply to all possible forms of consciousness), and from these axioms it derives claims about the properties that any physical substrate of consciousness must satisfy</a:t>
            </a:r>
          </a:p>
          <a:p>
            <a:endParaRPr lang="en-US" dirty="0"/>
          </a:p>
          <a:p>
            <a:r>
              <a:rPr lang="en-US" dirty="0"/>
              <a:t>Integrated information, in turn, is associated with the information theoretic quantity Φ, which measures — broadly speaking — how much information is generated by a system as a whole, compared with its parts considered independently</a:t>
            </a:r>
          </a:p>
          <a:p>
            <a:endParaRPr lang="en-US" dirty="0"/>
          </a:p>
          <a:p>
            <a:endParaRPr lang="en-US" dirty="0"/>
          </a:p>
          <a:p>
            <a:r>
              <a:rPr lang="en-US" dirty="0"/>
              <a:t>, IIT links consciousness primarily with posterior cortical areas (the so-called ‘posterior hot zone’ encompassing parietal, temporal and occipital areas), in part on the grounds that these areas exhibit neuroanatomical properties that are supposedly well suited for generating high levels of integrated information</a:t>
            </a:r>
          </a:p>
          <a:p>
            <a:endParaRPr lang="en-US" dirty="0"/>
          </a:p>
          <a:p>
            <a:r>
              <a:rPr lang="en-US" dirty="0"/>
              <a:t>Also in contrast to GWTs and HOTs, which associate consciousness with aspects of cortical information processing (that is, functional descriptions of what a system does), IIT does not refer to ‘information processing’ per se. Instead, it links consciousness to properties of the intrinsic cause–effect structure of a system; namely, to the causal power of a system to influence itself</a:t>
            </a:r>
          </a:p>
          <a:p>
            <a:endParaRPr lang="en-US" dirty="0"/>
          </a:p>
          <a:p>
            <a:r>
              <a:rPr lang="en-US" dirty="0"/>
              <a:t>According to IIT, any system that generates a non-zero maximum of (irreducible) integrated information is conscious, at least to some degree. Because of this, IIT would appear to imply that there already exist non-biological systems that are conscious</a:t>
            </a:r>
          </a:p>
          <a:p>
            <a:endParaRPr lang="en-US" dirty="0"/>
          </a:p>
          <a:p>
            <a:r>
              <a:rPr lang="en-US" dirty="0"/>
              <a:t>--</a:t>
            </a:r>
          </a:p>
          <a:p>
            <a:endParaRPr lang="en-US" dirty="0"/>
          </a:p>
          <a:p>
            <a:r>
              <a:rPr lang="en-US" dirty="0"/>
              <a:t>IIT is reasonably comprehensive, offering accounts of both global states and local states of consciousness</a:t>
            </a:r>
          </a:p>
          <a:p>
            <a:endParaRPr lang="en-US" dirty="0"/>
          </a:p>
          <a:p>
            <a:r>
              <a:rPr lang="en-US" dirty="0"/>
              <a:t>Global states are associated with the quantity of irreducible integrated information generated by a system, as measured by Φ. IIT therefore encourages a unidimensional conception of global states, for it equates an organism’s level of consciousness with its value of Φ.</a:t>
            </a:r>
          </a:p>
          <a:p>
            <a:endParaRPr lang="en-US" dirty="0"/>
          </a:p>
          <a:p>
            <a:r>
              <a:rPr lang="en-US" dirty="0"/>
              <a:t>The experiential character of local states can be understood in terms of ‘conceptual structures’, which IIT treats as ‘shapes’ in a high-dimensional space that is specified by the mechanistic cause–effect structure of the system</a:t>
            </a:r>
          </a:p>
          <a:p>
            <a:endParaRPr lang="en-US" dirty="0"/>
          </a:p>
          <a:p>
            <a:r>
              <a:rPr lang="en-US" dirty="0"/>
              <a:t>These shapes underpin (or are identical to) specific kinds of phenomenal character.</a:t>
            </a:r>
          </a:p>
          <a:p>
            <a:r>
              <a:rPr lang="en-US" dirty="0"/>
              <a:t>For example, the spatial nature of visual experience has been related to the cause–effect structure specified by grid-like mechanisms present in early visual cortex</a:t>
            </a:r>
          </a:p>
          <a:p>
            <a:endParaRPr lang="en-US" dirty="0"/>
          </a:p>
          <a:p>
            <a:r>
              <a:rPr lang="en-US" dirty="0"/>
              <a:t>The global unity of consciousness is explained by the integrated aspect of integrated information — its association with information generated by the ‘whole’ over and above that generated by the ‘parts’</a:t>
            </a:r>
          </a:p>
          <a:p>
            <a:endParaRPr lang="en-US" dirty="0"/>
          </a:p>
          <a:p>
            <a:r>
              <a:rPr lang="en-US" dirty="0"/>
              <a:t>Finally, according to IIT, contents are conscious (rather than unconscious) when, and only when, they are incorporated into a cause–effect ‘complex’ (where a complex is a subset of the physical system that underpins a maximum of irreducible integrated information)</a:t>
            </a:r>
          </a:p>
          <a:p>
            <a:endParaRPr lang="en-US" dirty="0"/>
          </a:p>
          <a:p>
            <a:r>
              <a:rPr lang="en-US" dirty="0"/>
              <a:t>---</a:t>
            </a:r>
          </a:p>
          <a:p>
            <a:endParaRPr lang="en-US" dirty="0"/>
          </a:p>
          <a:p>
            <a:r>
              <a:rPr lang="en-US" dirty="0"/>
              <a:t> binocular rivalry example, IIT explains why the subject reports experiencing a house (rather than a face) by appealing to the hypothesis that the complex underlying their report is associated with the conceptual structure corresponding to the content ‘house’ (rather than the content ‘face’), and it explains the experiential contrast between seeing a house and seeing a face in terms of the ‘shape’ of the corresponding conceptual structure</a:t>
            </a:r>
          </a:p>
          <a:p>
            <a:endParaRPr lang="en-US" dirty="0"/>
          </a:p>
          <a:p>
            <a:r>
              <a:rPr lang="en-US" dirty="0"/>
              <a:t>---</a:t>
            </a:r>
          </a:p>
          <a:p>
            <a:endParaRPr lang="en-US" dirty="0"/>
          </a:p>
          <a:p>
            <a:r>
              <a:rPr lang="en-US" dirty="0"/>
              <a:t>Although IIT provides a more comprehensive treatment of the various aspects of consciousness than most </a:t>
            </a:r>
            <a:r>
              <a:rPr lang="en-US" dirty="0" err="1"/>
              <a:t>ToCs</a:t>
            </a:r>
            <a:r>
              <a:rPr lang="en-US" dirty="0"/>
              <a:t>, it says comparatively little about how consciousness is related to other aspects of the mind, such as attention, learning and memory, and has not yet focused on the relevance of embodiment and environmental embeddedness for consciousness (the latter also being a challenge for HOTs and GWTs)</a:t>
            </a:r>
          </a:p>
          <a:p>
            <a:endParaRPr lang="en-US" dirty="0"/>
          </a:p>
          <a:p>
            <a:endParaRPr lang="en-US" dirty="0"/>
          </a:p>
          <a:p>
            <a:r>
              <a:rPr lang="en-US" dirty="0"/>
              <a:t>That said, IIT theorists have made initial steps towards addressing some of these challenges by, for example, developing measures of ‘matching complexity’ that track the shared information between an agent and its environment, and by formulating agent-based models in which agents that are able to engage effectively with their surroundings are found to exhibit increased amounts of integrated information</a:t>
            </a:r>
          </a:p>
          <a:p>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4</a:t>
            </a:fld>
            <a:endParaRPr lang="en-US"/>
          </a:p>
        </p:txBody>
      </p:sp>
    </p:spTree>
    <p:extLst>
      <p:ext uri="{BB962C8B-B14F-4D97-AF65-F5344CB8AC3E}">
        <p14:creationId xmlns:p14="http://schemas.microsoft.com/office/powerpoint/2010/main" val="1590315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Higher Order Theory</a:t>
            </a:r>
          </a:p>
          <a:p>
            <a:r>
              <a:rPr lang="en-US" dirty="0"/>
              <a:t>Global Workspace Theories </a:t>
            </a:r>
          </a:p>
          <a:p>
            <a:r>
              <a:rPr lang="en-US" sz="1200" spc="-50" dirty="0">
                <a:solidFill>
                  <a:schemeClr val="tx1">
                    <a:lumMod val="75000"/>
                    <a:lumOff val="25000"/>
                  </a:schemeClr>
                </a:solidFill>
                <a:latin typeface="+mj-lt"/>
                <a:ea typeface="+mj-ea"/>
                <a:cs typeface="+mj-cs"/>
              </a:rPr>
              <a:t>Integrated Information Theory </a:t>
            </a:r>
          </a:p>
          <a:p>
            <a:r>
              <a:rPr lang="en-US" sz="1200" spc="-50" dirty="0">
                <a:solidFill>
                  <a:schemeClr val="tx1">
                    <a:lumMod val="75000"/>
                    <a:lumOff val="25000"/>
                  </a:schemeClr>
                </a:solidFill>
                <a:latin typeface="+mj-lt"/>
                <a:ea typeface="+mj-ea"/>
                <a:cs typeface="+mj-cs"/>
              </a:rPr>
              <a:t>Re-entry and Predictive Processing</a:t>
            </a:r>
          </a:p>
          <a:p>
            <a:endParaRPr lang="en-US" dirty="0"/>
          </a:p>
          <a:p>
            <a:r>
              <a:rPr lang="en-US" dirty="0"/>
              <a:t>Perhaps the most powerful source of data for evaluating rival </a:t>
            </a:r>
            <a:r>
              <a:rPr lang="en-US" dirty="0" err="1"/>
              <a:t>ToCs</a:t>
            </a:r>
            <a:r>
              <a:rPr lang="en-US" dirty="0"/>
              <a:t> involves novel predictions.</a:t>
            </a:r>
          </a:p>
          <a:p>
            <a:endParaRPr lang="en-US" dirty="0"/>
          </a:p>
          <a:p>
            <a:r>
              <a:rPr lang="en-US" dirty="0"/>
              <a:t>Many of the most significant events in the history of science have involved the confirmation of novel predictions115. For example, general relativity received strong support from the fact that it predicted both the advance of the perihelion of Mercury and the way in which starlight grazing the Sun’s surface would be deflected.</a:t>
            </a:r>
          </a:p>
          <a:p>
            <a:endParaRPr lang="en-US" dirty="0"/>
          </a:p>
          <a:p>
            <a:r>
              <a:rPr lang="en-US" dirty="0"/>
              <a:t>If a </a:t>
            </a:r>
            <a:r>
              <a:rPr lang="en-US" dirty="0" err="1"/>
              <a:t>ToC</a:t>
            </a:r>
            <a:r>
              <a:rPr lang="en-US" dirty="0"/>
              <a:t> was to make confirmed novel predictions, then it would be strongly supported, especially when compared with theories that failed to make the relevant prediction, or made different and incompatible predictions</a:t>
            </a:r>
          </a:p>
          <a:p>
            <a:endParaRPr lang="en-US" dirty="0"/>
          </a:p>
          <a:p>
            <a:r>
              <a:rPr lang="en-US" dirty="0"/>
              <a:t>Many of the novel predictions that contemporary </a:t>
            </a:r>
            <a:r>
              <a:rPr lang="en-US" dirty="0" err="1"/>
              <a:t>ToCs</a:t>
            </a:r>
            <a:r>
              <a:rPr lang="en-US" dirty="0"/>
              <a:t> make are difficult to test</a:t>
            </a:r>
          </a:p>
          <a:p>
            <a:endParaRPr lang="en-US" dirty="0"/>
          </a:p>
          <a:p>
            <a:r>
              <a:rPr lang="en-US" dirty="0"/>
              <a:t>-- re-entry and IIT accounts predict that posterior cortical activity can support conscious experience without contribution from anterior areas, but at present we lack reliable methods to verify such claims, as verification relies on subjective report (or, at least, executive control in some form), which in turn requires anterior cortical activity. </a:t>
            </a:r>
          </a:p>
          <a:p>
            <a:endParaRPr lang="en-US" dirty="0"/>
          </a:p>
          <a:p>
            <a:r>
              <a:rPr lang="en-US" dirty="0"/>
              <a:t>-- More dramatically, IIT predicts that consciousness is widely distributed throughout nature, including in many non-biological systems, and might even occur in systems that are as simple as photodiodes and single atoms (although, interestingly, not in strictly feedforward neural networks61).</a:t>
            </a:r>
          </a:p>
          <a:p>
            <a:endParaRPr lang="en-US" dirty="0"/>
          </a:p>
          <a:p>
            <a:r>
              <a:rPr lang="en-US" dirty="0"/>
              <a:t>---- This prediction runs counter to widely held assumptions about the distribution of consciousness, but cannot be sensibly evaluated in the absence of robust methods for detecting the presence of consciousness in such systems </a:t>
            </a:r>
          </a:p>
          <a:p>
            <a:endParaRPr lang="en-US" dirty="0"/>
          </a:p>
          <a:p>
            <a:r>
              <a:rPr lang="en-US" dirty="0"/>
              <a:t>-----------</a:t>
            </a:r>
          </a:p>
          <a:p>
            <a:endParaRPr lang="en-US" dirty="0"/>
          </a:p>
          <a:p>
            <a:r>
              <a:rPr lang="en-US" dirty="0"/>
              <a:t>In some cases, methodological advances may bring novel predictions within reach of testability. One striking prediction, arising from IIT</a:t>
            </a:r>
          </a:p>
          <a:p>
            <a:endParaRPr lang="en-US" dirty="0"/>
          </a:p>
          <a:p>
            <a:r>
              <a:rPr lang="en-US" dirty="0"/>
              <a:t>-- , is that changes in neural structure could lead to changes in conscious experience even when these changes do not give rise to changes in neural activity</a:t>
            </a:r>
          </a:p>
          <a:p>
            <a:endParaRPr lang="en-US" dirty="0"/>
          </a:p>
          <a:p>
            <a:r>
              <a:rPr lang="en-US" dirty="0"/>
              <a:t>-- For example, inactive neurons in the visual cortex may contribute to visual experience, whereas inactivated neurons would not59. This prediction arises because, in IIT, it is the cause–effect structure specified by neural mechanisms that matters for consciousness. </a:t>
            </a:r>
          </a:p>
          <a:p>
            <a:endParaRPr lang="en-US" dirty="0"/>
          </a:p>
          <a:p>
            <a:r>
              <a:rPr lang="en-US" dirty="0"/>
              <a:t>---- This means that if one intervenes in neural mechanisms, so as to change the cause–effect structure, then consciousness can change even if the corresponding neural dynamics do not change</a:t>
            </a:r>
          </a:p>
          <a:p>
            <a:endParaRPr lang="en-US" dirty="0"/>
          </a:p>
          <a:p>
            <a:r>
              <a:rPr lang="en-US" dirty="0"/>
              <a:t>---- a prediction that is particularly counter-intuitive in the case where dynamics are absent (that is, for inactive neurons)</a:t>
            </a:r>
          </a:p>
          <a:p>
            <a:endParaRPr lang="en-US" dirty="0"/>
          </a:p>
          <a:p>
            <a:r>
              <a:rPr lang="en-US" dirty="0"/>
              <a:t>Hypotheses such as this, which do not readily follow from the other theories discussed here, may be testable using precise interventional methods, such as optogenetics, in animal models of perceptual decision-making</a:t>
            </a:r>
          </a:p>
          <a:p>
            <a:endParaRPr lang="en-US" dirty="0"/>
          </a:p>
          <a:p>
            <a:r>
              <a:rPr lang="en-US" dirty="0"/>
              <a:t>-----------------</a:t>
            </a:r>
          </a:p>
          <a:p>
            <a:endParaRPr lang="en-US" dirty="0"/>
          </a:p>
          <a:p>
            <a:r>
              <a:rPr lang="en-US" dirty="0"/>
              <a:t>A particularly fruitful avenue for evaluating rival </a:t>
            </a:r>
            <a:r>
              <a:rPr lang="en-US" dirty="0" err="1"/>
              <a:t>ToCs</a:t>
            </a:r>
            <a:r>
              <a:rPr lang="en-US" dirty="0"/>
              <a:t> focuses on the temporal profile of conscious (as opposed to unconscious) processing</a:t>
            </a:r>
          </a:p>
          <a:p>
            <a:endParaRPr lang="en-US" dirty="0"/>
          </a:p>
          <a:p>
            <a:r>
              <a:rPr lang="en-US" dirty="0"/>
              <a:t>-- Some theorists (for example, see ref.118) argue that conscious perception has an early (120–200 </a:t>
            </a:r>
            <a:r>
              <a:rPr lang="en-US" dirty="0" err="1"/>
              <a:t>ms</a:t>
            </a:r>
            <a:r>
              <a:rPr lang="en-US" dirty="0"/>
              <a:t>) onset following stimulus presentation, appealing to evidence that suggests a robust correlation between perceptual consciousness and early-onset modality-specific negative-going event-related potentials — called awareness negativity responses — while questioning the reliability of previously discussed later-onset signatures</a:t>
            </a:r>
          </a:p>
          <a:p>
            <a:endParaRPr lang="en-US" dirty="0"/>
          </a:p>
          <a:p>
            <a:r>
              <a:rPr lang="en-US" dirty="0"/>
              <a:t>---- P3b (a positive-going event-related potential observed at ~300ms after stimulus onset)</a:t>
            </a:r>
          </a:p>
          <a:p>
            <a:endParaRPr lang="en-US" dirty="0"/>
          </a:p>
          <a:p>
            <a:r>
              <a:rPr lang="en-US" dirty="0"/>
              <a:t>---- . The early negativity highlighted by </a:t>
            </a:r>
            <a:r>
              <a:rPr lang="en-US" dirty="0" err="1"/>
              <a:t>Dembski</a:t>
            </a:r>
            <a:r>
              <a:rPr lang="en-US" dirty="0"/>
              <a:t> and colleagues has been found in both vision and audition, leading them to argue that there is a generalized early-onset response that robustly indexes perceptual consciousness</a:t>
            </a:r>
          </a:p>
          <a:p>
            <a:endParaRPr lang="en-US" dirty="0"/>
          </a:p>
          <a:p>
            <a:r>
              <a:rPr lang="en-US" dirty="0"/>
              <a:t>---- . Such data point in </a:t>
            </a:r>
            <a:r>
              <a:rPr lang="en-US" dirty="0" err="1"/>
              <a:t>favour</a:t>
            </a:r>
            <a:r>
              <a:rPr lang="en-US" dirty="0"/>
              <a:t> of IIT and local re-entry accounts of consciousness</a:t>
            </a:r>
          </a:p>
          <a:p>
            <a:endParaRPr lang="en-US" dirty="0"/>
          </a:p>
          <a:p>
            <a:endParaRPr lang="en-US" dirty="0"/>
          </a:p>
          <a:p>
            <a:r>
              <a:rPr lang="en-US" dirty="0"/>
              <a:t>-----------</a:t>
            </a:r>
          </a:p>
          <a:p>
            <a:endParaRPr lang="en-US" dirty="0"/>
          </a:p>
          <a:p>
            <a:endParaRPr lang="en-US" dirty="0"/>
          </a:p>
          <a:p>
            <a:r>
              <a:rPr lang="en-US" dirty="0"/>
              <a:t>-- Other theorists120,121 argue in </a:t>
            </a:r>
            <a:r>
              <a:rPr lang="en-US" dirty="0" err="1"/>
              <a:t>favour</a:t>
            </a:r>
            <a:r>
              <a:rPr lang="en-US" dirty="0"/>
              <a:t> of a much later onset (roughly, 250–400 </a:t>
            </a:r>
            <a:r>
              <a:rPr lang="en-US" dirty="0" err="1"/>
              <a:t>ms</a:t>
            </a:r>
            <a:r>
              <a:rPr lang="en-US" dirty="0"/>
              <a:t>) for perceptual consciousness</a:t>
            </a:r>
          </a:p>
          <a:p>
            <a:endParaRPr lang="en-US" dirty="0"/>
          </a:p>
          <a:p>
            <a:endParaRPr lang="en-US" dirty="0"/>
          </a:p>
          <a:p>
            <a:r>
              <a:rPr lang="en-US" dirty="0"/>
              <a:t>Candidate late-onset neural signatures of conscious perception include long-distance information sharing and bifurcation dynamics</a:t>
            </a:r>
          </a:p>
          <a:p>
            <a:endParaRPr lang="en-US" dirty="0"/>
          </a:p>
          <a:p>
            <a:r>
              <a:rPr lang="en-US" dirty="0"/>
              <a:t>-- Evidence in </a:t>
            </a:r>
            <a:r>
              <a:rPr lang="en-US" dirty="0" err="1"/>
              <a:t>favour</a:t>
            </a:r>
            <a:r>
              <a:rPr lang="en-US" dirty="0"/>
              <a:t> of late-onset accounts of perceptual consciousness generally supports higher-order and global workspace </a:t>
            </a:r>
            <a:r>
              <a:rPr lang="en-US" dirty="0" err="1"/>
              <a:t>ToCs</a:t>
            </a:r>
            <a:r>
              <a:rPr lang="en-US" dirty="0"/>
              <a:t>. </a:t>
            </a:r>
          </a:p>
          <a:p>
            <a:endParaRPr lang="en-US" dirty="0"/>
          </a:p>
          <a:p>
            <a:r>
              <a:rPr lang="en-US" dirty="0"/>
              <a:t>-- The debate between ‘early-onset’ and ‘late-onset’ accounts of perceptual experience is likely to remain a central topic of discussion for the foreseeable future.</a:t>
            </a:r>
          </a:p>
          <a:p>
            <a:endParaRPr lang="en-US" dirty="0"/>
          </a:p>
          <a:p>
            <a:r>
              <a:rPr lang="en-US" dirty="0"/>
              <a:t>--------</a:t>
            </a:r>
          </a:p>
          <a:p>
            <a:endParaRPr lang="en-US" dirty="0"/>
          </a:p>
          <a:p>
            <a:endParaRPr lang="en-US" dirty="0"/>
          </a:p>
          <a:p>
            <a:r>
              <a:rPr lang="en-US" dirty="0"/>
              <a:t>Note that the issue of the temporal profile of conscious processing is distinct from both the perception of duration123 and the temporal characteristics of a conscious ‘moment’124,125, both of which reflect aspects of conscious content that ought to be explained by a </a:t>
            </a:r>
            <a:r>
              <a:rPr lang="en-US" dirty="0" err="1"/>
              <a:t>ToC</a:t>
            </a:r>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5</a:t>
            </a:fld>
            <a:endParaRPr lang="en-US"/>
          </a:p>
        </p:txBody>
      </p:sp>
    </p:spTree>
    <p:extLst>
      <p:ext uri="{BB962C8B-B14F-4D97-AF65-F5344CB8AC3E}">
        <p14:creationId xmlns:p14="http://schemas.microsoft.com/office/powerpoint/2010/main" val="39293428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6</a:t>
            </a:fld>
            <a:endParaRPr lang="en-US"/>
          </a:p>
        </p:txBody>
      </p:sp>
    </p:spTree>
    <p:extLst>
      <p:ext uri="{BB962C8B-B14F-4D97-AF65-F5344CB8AC3E}">
        <p14:creationId xmlns:p14="http://schemas.microsoft.com/office/powerpoint/2010/main" val="4110672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warnock-pro"/>
              </a:rPr>
              <a:t>The latest LLMs seem to demonstrate almost complete knowledge of the general world as well as understanding the syntax and semantics of most languages humans use. In this paper the team at Microsoft Research demonstrates the novel capabilities of GPT-4 as well as its limitations.</a:t>
            </a:r>
          </a:p>
          <a:p>
            <a:endParaRPr lang="en-US" b="0" i="0" dirty="0">
              <a:effectLst/>
              <a:latin typeface="warnock-pro"/>
            </a:endParaRPr>
          </a:p>
          <a:p>
            <a:r>
              <a:rPr lang="en-US" b="0" i="0" dirty="0">
                <a:effectLst/>
                <a:latin typeface="warnock-pro"/>
              </a:rPr>
              <a:t>We aim to generate novel and difficult tasks and questions that convincingly demonstrate that GPT-4 goes far beyond memorization, and that it has a deep and flexible understanding of concepts, skills, and domains (a somewhat similar approach was also proposed in [CWF+22]). We also aim to probe GPT-4’s responses and behaviors, to verify its consistency, coherence, and correctness, and to uncover its limitations and biases. We acknowledge that this approach is somewhat subjective and informal, and that it may not satisfy the rigorous standards of scientific evaluation. However, we believe that it is a useful and necessary first step to appreciate the remarkable capabilities and challenges of GPT-4, and that such a first step opens up new opportunities for developing more formal and comprehensive methods for testing and analyzing AI systems with more general intelligence.</a:t>
            </a:r>
          </a:p>
          <a:p>
            <a:endParaRPr lang="en-US" b="0" i="0" dirty="0">
              <a:effectLst/>
              <a:latin typeface="warnock-pro"/>
            </a:endParaRPr>
          </a:p>
          <a:p>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7</a:t>
            </a:fld>
            <a:endParaRPr lang="en-US"/>
          </a:p>
        </p:txBody>
      </p:sp>
    </p:spTree>
    <p:extLst>
      <p:ext uri="{BB962C8B-B14F-4D97-AF65-F5344CB8AC3E}">
        <p14:creationId xmlns:p14="http://schemas.microsoft.com/office/powerpoint/2010/main" val="1101654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warnock-pro"/>
              </a:rPr>
              <a:t>You could argue that the model simply memorized the code to draw a cat and thus when prompted it would just pull that code. However the following test shows that it is able to understand visual tasks.</a:t>
            </a:r>
          </a:p>
          <a:p>
            <a:endParaRPr lang="en-US" b="0" i="0" dirty="0">
              <a:effectLst/>
              <a:latin typeface="warnock-pro"/>
            </a:endParaRPr>
          </a:p>
          <a:p>
            <a:pPr algn="l"/>
            <a:r>
              <a:rPr lang="en-US" b="0" i="0" dirty="0">
                <a:effectLst/>
                <a:latin typeface="warnock-pro"/>
              </a:rPr>
              <a:t>GPT-4 not only understood the task, but it was able to modify it but also add to it.</a:t>
            </a:r>
          </a:p>
          <a:p>
            <a:br>
              <a:rPr lang="en-US" dirty="0"/>
            </a:br>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8</a:t>
            </a:fld>
            <a:endParaRPr lang="en-US"/>
          </a:p>
        </p:txBody>
      </p:sp>
    </p:spTree>
    <p:extLst>
      <p:ext uri="{BB962C8B-B14F-4D97-AF65-F5344CB8AC3E}">
        <p14:creationId xmlns:p14="http://schemas.microsoft.com/office/powerpoint/2010/main" val="19313271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warnock-pro"/>
              </a:rPr>
              <a:t>The team got the model to produce new music using the ABC notation (which it was trained on) as well as being able to modify these new tunes. It was also able to explain the tunes in technical terms. However, the model seemed to lack harmony. Furthermore, it was not able to reproduce or identify the most popular existing tunes in ABC notation.</a:t>
            </a:r>
          </a:p>
          <a:p>
            <a:endParaRPr lang="en-US" b="0" i="0" dirty="0">
              <a:effectLst/>
              <a:latin typeface="warnock-pro"/>
            </a:endParaRPr>
          </a:p>
          <a:p>
            <a:r>
              <a:rPr lang="en-US" b="0" i="0" dirty="0">
                <a:effectLst/>
                <a:latin typeface="warnock-pro"/>
              </a:rPr>
              <a:t>GPT-4 is very well versed in many coding languages. It is able to explain with reason its coding execution, it is able to simulate the effects of instructions, and it is able to explain its work in natural language. According to the team, GPT-4 is not perfect </a:t>
            </a:r>
            <a:r>
              <a:rPr lang="en-US" b="0" i="1" dirty="0">
                <a:effectLst/>
                <a:latin typeface="warnock-pro"/>
              </a:rPr>
              <a:t>yet, </a:t>
            </a:r>
            <a:r>
              <a:rPr lang="en-US" b="0" i="0" dirty="0">
                <a:effectLst/>
                <a:latin typeface="warnock-pro"/>
              </a:rPr>
              <a:t>But it certainly codes better than the average software engineer. For more detailed information about the specific coding capabilities of GPT-4, I urge you to look at section 3 of the paper.</a:t>
            </a:r>
          </a:p>
          <a:p>
            <a:endParaRPr lang="en-US" b="0" i="0" dirty="0">
              <a:effectLst/>
              <a:latin typeface="warnock-pro"/>
            </a:endParaRPr>
          </a:p>
          <a:p>
            <a:r>
              <a:rPr lang="en-US" b="0" i="0" dirty="0">
                <a:effectLst/>
                <a:latin typeface="warnock-pro"/>
              </a:rPr>
              <a:t>The team infers that GPT-4 is considerably better at mathematics than previous models, including those explicitly trained and fine-tuned for mathematics. That being said they also conclude that the model is still far away from the level of experts, and it is unable to conduct mathematical research.</a:t>
            </a:r>
          </a:p>
          <a:p>
            <a:endParaRPr lang="en-US" b="0" i="0" dirty="0">
              <a:effectLst/>
              <a:latin typeface="warnock-pro"/>
            </a:endParaRPr>
          </a:p>
          <a:p>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9</a:t>
            </a:fld>
            <a:endParaRPr lang="en-US"/>
          </a:p>
        </p:txBody>
      </p:sp>
    </p:spTree>
    <p:extLst>
      <p:ext uri="{BB962C8B-B14F-4D97-AF65-F5344CB8AC3E}">
        <p14:creationId xmlns:p14="http://schemas.microsoft.com/office/powerpoint/2010/main" val="2510019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ADCD420-F0CB-4E77-AACD-5DAABA0D041E}" type="datetime1">
              <a:rPr lang="en-US" smtClean="0"/>
              <a:t>9/15/2023</a:t>
            </a:fld>
            <a:endParaRPr lang="en-US"/>
          </a:p>
        </p:txBody>
      </p:sp>
      <p:sp>
        <p:nvSpPr>
          <p:cNvPr id="5" name="Footer Placeholder 4"/>
          <p:cNvSpPr>
            <a:spLocks noGrp="1"/>
          </p:cNvSpPr>
          <p:nvPr>
            <p:ph type="ftr" sz="quarter" idx="11"/>
          </p:nvPr>
        </p:nvSpPr>
        <p:spPr/>
        <p:txBody>
          <a:bodyPr/>
          <a:lstStyle/>
          <a:p>
            <a:r>
              <a:rPr lang="en-US"/>
              <a:t>Sparking Plant Consciousness</a:t>
            </a:r>
          </a:p>
        </p:txBody>
      </p:sp>
      <p:sp>
        <p:nvSpPr>
          <p:cNvPr id="6" name="Slide Number Placeholder 5"/>
          <p:cNvSpPr>
            <a:spLocks noGrp="1"/>
          </p:cNvSpPr>
          <p:nvPr>
            <p:ph type="sldNum" sz="quarter" idx="12"/>
          </p:nvPr>
        </p:nvSpPr>
        <p:spPr/>
        <p:txBody>
          <a:bodyPr/>
          <a:lstStyle/>
          <a:p>
            <a:fld id="{AA39AD06-24D5-4BD7-A5D9-D7D60C88869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7881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7C8ABA-27B2-4F2D-9C75-1742C698B877}" type="datetime1">
              <a:rPr lang="en-US" smtClean="0"/>
              <a:t>9/15/2023</a:t>
            </a:fld>
            <a:endParaRPr lang="en-US"/>
          </a:p>
        </p:txBody>
      </p:sp>
      <p:sp>
        <p:nvSpPr>
          <p:cNvPr id="5" name="Footer Placeholder 4"/>
          <p:cNvSpPr>
            <a:spLocks noGrp="1"/>
          </p:cNvSpPr>
          <p:nvPr>
            <p:ph type="ftr" sz="quarter" idx="11"/>
          </p:nvPr>
        </p:nvSpPr>
        <p:spPr/>
        <p:txBody>
          <a:bodyPr/>
          <a:lstStyle/>
          <a:p>
            <a:r>
              <a:rPr lang="en-US"/>
              <a:t>Sparking Plant Consciousness</a:t>
            </a:r>
          </a:p>
        </p:txBody>
      </p:sp>
      <p:sp>
        <p:nvSpPr>
          <p:cNvPr id="6" name="Slide Number Placeholder 5"/>
          <p:cNvSpPr>
            <a:spLocks noGrp="1"/>
          </p:cNvSpPr>
          <p:nvPr>
            <p:ph type="sldNum" sz="quarter" idx="12"/>
          </p:nvPr>
        </p:nvSpPr>
        <p:spPr/>
        <p:txBody>
          <a:bodyPr/>
          <a:lstStyle/>
          <a:p>
            <a:fld id="{AA39AD06-24D5-4BD7-A5D9-D7D60C888695}" type="slidenum">
              <a:rPr lang="en-US" smtClean="0"/>
              <a:t>‹#›</a:t>
            </a:fld>
            <a:endParaRPr lang="en-US"/>
          </a:p>
        </p:txBody>
      </p:sp>
    </p:spTree>
    <p:extLst>
      <p:ext uri="{BB962C8B-B14F-4D97-AF65-F5344CB8AC3E}">
        <p14:creationId xmlns:p14="http://schemas.microsoft.com/office/powerpoint/2010/main" val="4124586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E4929D-E36F-4C37-8B1B-4A7A58594E0B}" type="datetime1">
              <a:rPr lang="en-US" smtClean="0"/>
              <a:t>9/15/2023</a:t>
            </a:fld>
            <a:endParaRPr lang="en-US"/>
          </a:p>
        </p:txBody>
      </p:sp>
      <p:sp>
        <p:nvSpPr>
          <p:cNvPr id="5" name="Footer Placeholder 4"/>
          <p:cNvSpPr>
            <a:spLocks noGrp="1"/>
          </p:cNvSpPr>
          <p:nvPr>
            <p:ph type="ftr" sz="quarter" idx="11"/>
          </p:nvPr>
        </p:nvSpPr>
        <p:spPr/>
        <p:txBody>
          <a:bodyPr/>
          <a:lstStyle/>
          <a:p>
            <a:r>
              <a:rPr lang="en-US"/>
              <a:t>Sparking Plant Consciousness</a:t>
            </a:r>
          </a:p>
        </p:txBody>
      </p:sp>
      <p:sp>
        <p:nvSpPr>
          <p:cNvPr id="6" name="Slide Number Placeholder 5"/>
          <p:cNvSpPr>
            <a:spLocks noGrp="1"/>
          </p:cNvSpPr>
          <p:nvPr>
            <p:ph type="sldNum" sz="quarter" idx="12"/>
          </p:nvPr>
        </p:nvSpPr>
        <p:spPr/>
        <p:txBody>
          <a:bodyPr/>
          <a:lstStyle/>
          <a:p>
            <a:fld id="{AA39AD06-24D5-4BD7-A5D9-D7D60C888695}" type="slidenum">
              <a:rPr lang="en-US" smtClean="0"/>
              <a:t>‹#›</a:t>
            </a:fld>
            <a:endParaRPr lang="en-US"/>
          </a:p>
        </p:txBody>
      </p:sp>
    </p:spTree>
    <p:extLst>
      <p:ext uri="{BB962C8B-B14F-4D97-AF65-F5344CB8AC3E}">
        <p14:creationId xmlns:p14="http://schemas.microsoft.com/office/powerpoint/2010/main" val="1393363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5B9949-A34F-4876-8AA1-130701798072}" type="datetime1">
              <a:rPr lang="en-US" smtClean="0"/>
              <a:t>9/15/2023</a:t>
            </a:fld>
            <a:endParaRPr lang="en-US"/>
          </a:p>
        </p:txBody>
      </p:sp>
      <p:sp>
        <p:nvSpPr>
          <p:cNvPr id="5" name="Footer Placeholder 4"/>
          <p:cNvSpPr>
            <a:spLocks noGrp="1"/>
          </p:cNvSpPr>
          <p:nvPr>
            <p:ph type="ftr" sz="quarter" idx="11"/>
          </p:nvPr>
        </p:nvSpPr>
        <p:spPr/>
        <p:txBody>
          <a:bodyPr/>
          <a:lstStyle/>
          <a:p>
            <a:r>
              <a:rPr lang="en-US"/>
              <a:t>Sparking Plant Consciousness</a:t>
            </a:r>
          </a:p>
        </p:txBody>
      </p:sp>
      <p:sp>
        <p:nvSpPr>
          <p:cNvPr id="6" name="Slide Number Placeholder 5"/>
          <p:cNvSpPr>
            <a:spLocks noGrp="1"/>
          </p:cNvSpPr>
          <p:nvPr>
            <p:ph type="sldNum" sz="quarter" idx="12"/>
          </p:nvPr>
        </p:nvSpPr>
        <p:spPr/>
        <p:txBody>
          <a:bodyPr/>
          <a:lstStyle/>
          <a:p>
            <a:fld id="{AA39AD06-24D5-4BD7-A5D9-D7D60C888695}" type="slidenum">
              <a:rPr lang="en-US" smtClean="0"/>
              <a:t>‹#›</a:t>
            </a:fld>
            <a:endParaRPr lang="en-US"/>
          </a:p>
        </p:txBody>
      </p:sp>
    </p:spTree>
    <p:extLst>
      <p:ext uri="{BB962C8B-B14F-4D97-AF65-F5344CB8AC3E}">
        <p14:creationId xmlns:p14="http://schemas.microsoft.com/office/powerpoint/2010/main" val="1337665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5D96BD-6D2F-40EA-AB4E-2FE013DA61F3}" type="datetime1">
              <a:rPr lang="en-US" smtClean="0"/>
              <a:t>9/15/2023</a:t>
            </a:fld>
            <a:endParaRPr lang="en-US"/>
          </a:p>
        </p:txBody>
      </p:sp>
      <p:sp>
        <p:nvSpPr>
          <p:cNvPr id="5" name="Footer Placeholder 4"/>
          <p:cNvSpPr>
            <a:spLocks noGrp="1"/>
          </p:cNvSpPr>
          <p:nvPr>
            <p:ph type="ftr" sz="quarter" idx="11"/>
          </p:nvPr>
        </p:nvSpPr>
        <p:spPr/>
        <p:txBody>
          <a:bodyPr/>
          <a:lstStyle/>
          <a:p>
            <a:r>
              <a:rPr lang="en-US"/>
              <a:t>Sparking Plant Consciousness</a:t>
            </a:r>
          </a:p>
        </p:txBody>
      </p:sp>
      <p:sp>
        <p:nvSpPr>
          <p:cNvPr id="6" name="Slide Number Placeholder 5"/>
          <p:cNvSpPr>
            <a:spLocks noGrp="1"/>
          </p:cNvSpPr>
          <p:nvPr>
            <p:ph type="sldNum" sz="quarter" idx="12"/>
          </p:nvPr>
        </p:nvSpPr>
        <p:spPr/>
        <p:txBody>
          <a:bodyPr/>
          <a:lstStyle/>
          <a:p>
            <a:fld id="{AA39AD06-24D5-4BD7-A5D9-D7D60C88869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131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EE20273-1C9D-4895-B0AA-EAC1AA398CFD}" type="datetime1">
              <a:rPr lang="en-US" smtClean="0"/>
              <a:t>9/15/2023</a:t>
            </a:fld>
            <a:endParaRPr lang="en-US"/>
          </a:p>
        </p:txBody>
      </p:sp>
      <p:sp>
        <p:nvSpPr>
          <p:cNvPr id="6" name="Footer Placeholder 5"/>
          <p:cNvSpPr>
            <a:spLocks noGrp="1"/>
          </p:cNvSpPr>
          <p:nvPr>
            <p:ph type="ftr" sz="quarter" idx="11"/>
          </p:nvPr>
        </p:nvSpPr>
        <p:spPr/>
        <p:txBody>
          <a:bodyPr/>
          <a:lstStyle/>
          <a:p>
            <a:r>
              <a:rPr lang="en-US"/>
              <a:t>Sparking Plant Consciousness</a:t>
            </a:r>
          </a:p>
        </p:txBody>
      </p:sp>
      <p:sp>
        <p:nvSpPr>
          <p:cNvPr id="7" name="Slide Number Placeholder 6"/>
          <p:cNvSpPr>
            <a:spLocks noGrp="1"/>
          </p:cNvSpPr>
          <p:nvPr>
            <p:ph type="sldNum" sz="quarter" idx="12"/>
          </p:nvPr>
        </p:nvSpPr>
        <p:spPr/>
        <p:txBody>
          <a:bodyPr/>
          <a:lstStyle/>
          <a:p>
            <a:fld id="{AA39AD06-24D5-4BD7-A5D9-D7D60C888695}" type="slidenum">
              <a:rPr lang="en-US" smtClean="0"/>
              <a:t>‹#›</a:t>
            </a:fld>
            <a:endParaRPr lang="en-US"/>
          </a:p>
        </p:txBody>
      </p:sp>
    </p:spTree>
    <p:extLst>
      <p:ext uri="{BB962C8B-B14F-4D97-AF65-F5344CB8AC3E}">
        <p14:creationId xmlns:p14="http://schemas.microsoft.com/office/powerpoint/2010/main" val="722139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0C0427D-EA5B-4545-92EC-95D4EA437DDF}" type="datetime1">
              <a:rPr lang="en-US" smtClean="0"/>
              <a:t>9/15/2023</a:t>
            </a:fld>
            <a:endParaRPr lang="en-US"/>
          </a:p>
        </p:txBody>
      </p:sp>
      <p:sp>
        <p:nvSpPr>
          <p:cNvPr id="8" name="Footer Placeholder 7"/>
          <p:cNvSpPr>
            <a:spLocks noGrp="1"/>
          </p:cNvSpPr>
          <p:nvPr>
            <p:ph type="ftr" sz="quarter" idx="11"/>
          </p:nvPr>
        </p:nvSpPr>
        <p:spPr/>
        <p:txBody>
          <a:bodyPr/>
          <a:lstStyle/>
          <a:p>
            <a:r>
              <a:rPr lang="en-US"/>
              <a:t>Sparking Plant Consciousness</a:t>
            </a:r>
          </a:p>
        </p:txBody>
      </p:sp>
      <p:sp>
        <p:nvSpPr>
          <p:cNvPr id="9" name="Slide Number Placeholder 8"/>
          <p:cNvSpPr>
            <a:spLocks noGrp="1"/>
          </p:cNvSpPr>
          <p:nvPr>
            <p:ph type="sldNum" sz="quarter" idx="12"/>
          </p:nvPr>
        </p:nvSpPr>
        <p:spPr/>
        <p:txBody>
          <a:bodyPr/>
          <a:lstStyle/>
          <a:p>
            <a:fld id="{AA39AD06-24D5-4BD7-A5D9-D7D60C888695}" type="slidenum">
              <a:rPr lang="en-US" smtClean="0"/>
              <a:t>‹#›</a:t>
            </a:fld>
            <a:endParaRPr lang="en-US"/>
          </a:p>
        </p:txBody>
      </p:sp>
    </p:spTree>
    <p:extLst>
      <p:ext uri="{BB962C8B-B14F-4D97-AF65-F5344CB8AC3E}">
        <p14:creationId xmlns:p14="http://schemas.microsoft.com/office/powerpoint/2010/main" val="2045386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F015174-B073-4885-B2A4-A370462602C8}" type="datetime1">
              <a:rPr lang="en-US" smtClean="0"/>
              <a:t>9/15/2023</a:t>
            </a:fld>
            <a:endParaRPr lang="en-US"/>
          </a:p>
        </p:txBody>
      </p:sp>
      <p:sp>
        <p:nvSpPr>
          <p:cNvPr id="4" name="Footer Placeholder 3"/>
          <p:cNvSpPr>
            <a:spLocks noGrp="1"/>
          </p:cNvSpPr>
          <p:nvPr>
            <p:ph type="ftr" sz="quarter" idx="11"/>
          </p:nvPr>
        </p:nvSpPr>
        <p:spPr/>
        <p:txBody>
          <a:bodyPr/>
          <a:lstStyle/>
          <a:p>
            <a:r>
              <a:rPr lang="en-US"/>
              <a:t>Sparking Plant Consciousness</a:t>
            </a:r>
          </a:p>
        </p:txBody>
      </p:sp>
      <p:sp>
        <p:nvSpPr>
          <p:cNvPr id="5" name="Slide Number Placeholder 4"/>
          <p:cNvSpPr>
            <a:spLocks noGrp="1"/>
          </p:cNvSpPr>
          <p:nvPr>
            <p:ph type="sldNum" sz="quarter" idx="12"/>
          </p:nvPr>
        </p:nvSpPr>
        <p:spPr/>
        <p:txBody>
          <a:bodyPr/>
          <a:lstStyle/>
          <a:p>
            <a:fld id="{AA39AD06-24D5-4BD7-A5D9-D7D60C888695}" type="slidenum">
              <a:rPr lang="en-US" smtClean="0"/>
              <a:t>‹#›</a:t>
            </a:fld>
            <a:endParaRPr lang="en-US"/>
          </a:p>
        </p:txBody>
      </p:sp>
    </p:spTree>
    <p:extLst>
      <p:ext uri="{BB962C8B-B14F-4D97-AF65-F5344CB8AC3E}">
        <p14:creationId xmlns:p14="http://schemas.microsoft.com/office/powerpoint/2010/main" val="928876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B9559AF-712A-4539-B490-44886C32EBDE}" type="datetime1">
              <a:rPr lang="en-US" smtClean="0"/>
              <a:t>9/15/2023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Sparking Plant Consciousness</a:t>
            </a:r>
          </a:p>
        </p:txBody>
      </p:sp>
      <p:sp>
        <p:nvSpPr>
          <p:cNvPr id="9" name="Slide Number Placeholder 8"/>
          <p:cNvSpPr>
            <a:spLocks noGrp="1"/>
          </p:cNvSpPr>
          <p:nvPr>
            <p:ph type="sldNum" sz="quarter" idx="12"/>
          </p:nvPr>
        </p:nvSpPr>
        <p:spPr/>
        <p:txBody>
          <a:bodyPr/>
          <a:lstStyle/>
          <a:p>
            <a:fld id="{AA39AD06-24D5-4BD7-A5D9-D7D60C888695}" type="slidenum">
              <a:rPr lang="en-US" smtClean="0"/>
              <a:t>‹#›</a:t>
            </a:fld>
            <a:endParaRPr lang="en-US"/>
          </a:p>
        </p:txBody>
      </p:sp>
    </p:spTree>
    <p:extLst>
      <p:ext uri="{BB962C8B-B14F-4D97-AF65-F5344CB8AC3E}">
        <p14:creationId xmlns:p14="http://schemas.microsoft.com/office/powerpoint/2010/main" val="2040087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5A04C5C-E183-4C05-A594-CFE3B2004E0A}" type="datetime1">
              <a:rPr lang="en-US" smtClean="0"/>
              <a:t>9/15/2023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Sparking Plant Consciousness</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A39AD06-24D5-4BD7-A5D9-D7D60C888695}" type="slidenum">
              <a:rPr lang="en-US" smtClean="0"/>
              <a:t>‹#›</a:t>
            </a:fld>
            <a:endParaRPr lang="en-US"/>
          </a:p>
        </p:txBody>
      </p:sp>
    </p:spTree>
    <p:extLst>
      <p:ext uri="{BB962C8B-B14F-4D97-AF65-F5344CB8AC3E}">
        <p14:creationId xmlns:p14="http://schemas.microsoft.com/office/powerpoint/2010/main" val="3446119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CB49B5-C717-485B-84CA-96ACDC7F124D}" type="datetime1">
              <a:rPr lang="en-US" smtClean="0"/>
              <a:t>9/15/2023</a:t>
            </a:fld>
            <a:endParaRPr lang="en-US"/>
          </a:p>
        </p:txBody>
      </p:sp>
      <p:sp>
        <p:nvSpPr>
          <p:cNvPr id="6" name="Footer Placeholder 5"/>
          <p:cNvSpPr>
            <a:spLocks noGrp="1"/>
          </p:cNvSpPr>
          <p:nvPr>
            <p:ph type="ftr" sz="quarter" idx="11"/>
          </p:nvPr>
        </p:nvSpPr>
        <p:spPr/>
        <p:txBody>
          <a:bodyPr/>
          <a:lstStyle/>
          <a:p>
            <a:r>
              <a:rPr lang="en-US"/>
              <a:t>Sparking Plant Consciousness</a:t>
            </a:r>
          </a:p>
        </p:txBody>
      </p:sp>
      <p:sp>
        <p:nvSpPr>
          <p:cNvPr id="7" name="Slide Number Placeholder 6"/>
          <p:cNvSpPr>
            <a:spLocks noGrp="1"/>
          </p:cNvSpPr>
          <p:nvPr>
            <p:ph type="sldNum" sz="quarter" idx="12"/>
          </p:nvPr>
        </p:nvSpPr>
        <p:spPr/>
        <p:txBody>
          <a:bodyPr/>
          <a:lstStyle/>
          <a:p>
            <a:fld id="{AA39AD06-24D5-4BD7-A5D9-D7D60C888695}" type="slidenum">
              <a:rPr lang="en-US" smtClean="0"/>
              <a:t>‹#›</a:t>
            </a:fld>
            <a:endParaRPr lang="en-US"/>
          </a:p>
        </p:txBody>
      </p:sp>
    </p:spTree>
    <p:extLst>
      <p:ext uri="{BB962C8B-B14F-4D97-AF65-F5344CB8AC3E}">
        <p14:creationId xmlns:p14="http://schemas.microsoft.com/office/powerpoint/2010/main" val="12824439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E61F24B-B824-491B-BCFB-C007F989C96C}" type="datetime1">
              <a:rPr lang="en-US" smtClean="0"/>
              <a:t>9/15/2023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Sparking Plant Consciousness</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A39AD06-24D5-4BD7-A5D9-D7D60C888695}"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24422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7.jpg"/></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hyperlink" Target="https://openai.com/blog/api-no-waitlist/" TargetMode="External"/><Relationship Id="rId13" Type="http://schemas.openxmlformats.org/officeDocument/2006/relationships/hyperlink" Target="https://archive.is/XRl0R" TargetMode="External"/><Relationship Id="rId3" Type="http://schemas.openxmlformats.org/officeDocument/2006/relationships/hyperlink" Target="https://openai.com/blog/language-unsupervised/" TargetMode="External"/><Relationship Id="rId7" Type="http://schemas.openxmlformats.org/officeDocument/2006/relationships/hyperlink" Target="https://blogs.microsoft.com/blog/2020/09/22/microsoft-teams-up-with-openai-to-exclusively-license-gpt-3-language-model/" TargetMode="External"/><Relationship Id="rId12" Type="http://schemas.openxmlformats.org/officeDocument/2006/relationships/hyperlink" Target="https://openai.com/blog/chatgpt/"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openai.com/blog/openai-api/" TargetMode="External"/><Relationship Id="rId11" Type="http://schemas.openxmlformats.org/officeDocument/2006/relationships/hyperlink" Target="https://openai.com/blog/whisper/" TargetMode="External"/><Relationship Id="rId5" Type="http://schemas.openxmlformats.org/officeDocument/2006/relationships/hyperlink" Target="https://arxiv.org/abs/2005.14165" TargetMode="External"/><Relationship Id="rId10" Type="http://schemas.openxmlformats.org/officeDocument/2006/relationships/hyperlink" Target="https://help.openai.com/en/articles/6485334-openai-api-pricing-update-faq" TargetMode="External"/><Relationship Id="rId4" Type="http://schemas.openxmlformats.org/officeDocument/2006/relationships/hyperlink" Target="https://openai.com/blog/better-language-models/" TargetMode="External"/><Relationship Id="rId9" Type="http://schemas.openxmlformats.org/officeDocument/2006/relationships/hyperlink" Target="https://arxiv.org/abs/2207.14255"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40777-6440-4CE6-9790-EE8D0C706BB0}"/>
              </a:ext>
            </a:extLst>
          </p:cNvPr>
          <p:cNvSpPr>
            <a:spLocks noGrp="1"/>
          </p:cNvSpPr>
          <p:nvPr>
            <p:ph type="ctrTitle"/>
          </p:nvPr>
        </p:nvSpPr>
        <p:spPr/>
        <p:txBody>
          <a:bodyPr/>
          <a:lstStyle/>
          <a:p>
            <a:r>
              <a:rPr lang="en-US" sz="4000" spc="-5" dirty="0">
                <a:solidFill>
                  <a:prstClr val="black">
                    <a:lumMod val="75000"/>
                    <a:lumOff val="25000"/>
                  </a:prstClr>
                </a:solidFill>
                <a:latin typeface="Calibri" panose="020F0502020204030204"/>
              </a:rPr>
              <a:t>Sparks of        Consciousness </a:t>
            </a:r>
            <a:br>
              <a:rPr lang="en-US" sz="4000" spc="-5" dirty="0">
                <a:solidFill>
                  <a:prstClr val="black">
                    <a:lumMod val="75000"/>
                    <a:lumOff val="25000"/>
                  </a:prstClr>
                </a:solidFill>
                <a:latin typeface="Calibri" panose="020F0502020204030204"/>
              </a:rPr>
            </a:br>
            <a:r>
              <a:rPr lang="en-US" sz="1800" spc="-5" dirty="0">
                <a:solidFill>
                  <a:prstClr val="black">
                    <a:lumMod val="75000"/>
                    <a:lumOff val="25000"/>
                  </a:prstClr>
                </a:solidFill>
                <a:latin typeface="Calibri" panose="020F0502020204030204"/>
              </a:rPr>
              <a:t>Discussion Comparing Sparks of AGI and Plant Consciousness</a:t>
            </a:r>
            <a:endParaRPr lang="en-US" sz="1800" dirty="0"/>
          </a:p>
        </p:txBody>
      </p:sp>
      <p:sp>
        <p:nvSpPr>
          <p:cNvPr id="3" name="Subtitle 2">
            <a:extLst>
              <a:ext uri="{FF2B5EF4-FFF2-40B4-BE49-F238E27FC236}">
                <a16:creationId xmlns:a16="http://schemas.microsoft.com/office/drawing/2014/main" id="{56E82A29-74A2-464F-9A26-EE8AA77EC479}"/>
              </a:ext>
            </a:extLst>
          </p:cNvPr>
          <p:cNvSpPr>
            <a:spLocks noGrp="1"/>
          </p:cNvSpPr>
          <p:nvPr>
            <p:ph type="subTitle" idx="1"/>
          </p:nvPr>
        </p:nvSpPr>
        <p:spPr>
          <a:xfrm>
            <a:off x="1100051" y="4455620"/>
            <a:ext cx="10058400" cy="1528911"/>
          </a:xfrm>
        </p:spPr>
        <p:txBody>
          <a:bodyPr>
            <a:normAutofit/>
          </a:bodyPr>
          <a:lstStyle/>
          <a:p>
            <a:pPr marL="1045844" marR="5080" lvl="0" indent="-1033780" defTabSz="457200" rtl="0" eaLnBrk="1" fontAlgn="auto" latinLnBrk="0" hangingPunct="1">
              <a:lnSpc>
                <a:spcPct val="100000"/>
              </a:lnSpc>
              <a:spcBef>
                <a:spcPts val="535"/>
              </a:spcBef>
              <a:spcAft>
                <a:spcPts val="0"/>
              </a:spcAft>
              <a:buClrTx/>
              <a:buSzTx/>
              <a:buFontTx/>
              <a:buNone/>
              <a:tabLst/>
              <a:defRPr/>
            </a:pPr>
            <a:r>
              <a:rPr kumimoji="0" lang="en-US" sz="2000" b="0" i="0" u="none" strike="noStrike" kern="1200" cap="none" spc="-10" normalizeH="0" baseline="0" noProof="0" dirty="0">
                <a:ln>
                  <a:noFill/>
                </a:ln>
                <a:solidFill>
                  <a:prstClr val="black"/>
                </a:solidFill>
                <a:effectLst/>
                <a:uLnTx/>
                <a:uFillTx/>
                <a:latin typeface="Calibri" panose="020F0502020204030204"/>
                <a:ea typeface="+mn-ea"/>
                <a:cs typeface="Calibri Light"/>
              </a:rPr>
              <a:t>Presentation by TJ LaGrow</a:t>
            </a:r>
          </a:p>
          <a:p>
            <a:pPr marL="1045844" marR="5080" lvl="0" indent="-1033780" defTabSz="457200" rtl="0" eaLnBrk="1" fontAlgn="auto" latinLnBrk="0" hangingPunct="1">
              <a:lnSpc>
                <a:spcPct val="100000"/>
              </a:lnSpc>
              <a:spcBef>
                <a:spcPts val="535"/>
              </a:spcBef>
              <a:spcAft>
                <a:spcPts val="0"/>
              </a:spcAft>
              <a:buClrTx/>
              <a:buSzTx/>
              <a:buFontTx/>
              <a:buNone/>
              <a:tabLst/>
              <a:defRPr/>
            </a:pPr>
            <a:r>
              <a:rPr kumimoji="0" lang="en-US" sz="2000" b="0" i="0" u="none" strike="noStrike" kern="1200" cap="none" spc="-10" normalizeH="0" baseline="0" noProof="0" dirty="0">
                <a:ln>
                  <a:noFill/>
                </a:ln>
                <a:solidFill>
                  <a:prstClr val="black"/>
                </a:solidFill>
                <a:effectLst/>
                <a:uLnTx/>
                <a:uFillTx/>
                <a:latin typeface="Calibri" panose="020F0502020204030204" pitchFamily="34" charset="0"/>
                <a:cs typeface="Calibri" panose="020F0502020204030204" pitchFamily="34" charset="0"/>
              </a:rPr>
              <a:t>TReNDS Center MLBBQ </a:t>
            </a:r>
            <a:endParaRPr lang="en-US" sz="2000" cap="none" spc="0" dirty="0">
              <a:solidFill>
                <a:prstClr val="black"/>
              </a:solidFill>
              <a:latin typeface="Calibri" panose="020F0502020204030204" pitchFamily="34" charset="0"/>
              <a:cs typeface="Calibri" panose="020F0502020204030204" pitchFamily="34" charset="0"/>
            </a:endParaRPr>
          </a:p>
          <a:p>
            <a:pPr marL="1045844" marR="5080" lvl="0" indent="-1033780" defTabSz="457200" rtl="0" eaLnBrk="1" fontAlgn="auto" latinLnBrk="0" hangingPunct="1">
              <a:lnSpc>
                <a:spcPct val="100000"/>
              </a:lnSpc>
              <a:spcBef>
                <a:spcPts val="535"/>
              </a:spcBef>
              <a:spcAft>
                <a:spcPts val="0"/>
              </a:spcAft>
              <a:buClrTx/>
              <a:buSzTx/>
              <a:buFontTx/>
              <a:buNone/>
              <a:tabLst/>
              <a:defRPr/>
            </a:pPr>
            <a:r>
              <a:rPr lang="en-US" sz="2000" dirty="0">
                <a:solidFill>
                  <a:schemeClr val="tx1"/>
                </a:solidFill>
                <a:latin typeface="Calibri" panose="020F0502020204030204" pitchFamily="34" charset="0"/>
                <a:cs typeface="Calibri" panose="020F0502020204030204" pitchFamily="34" charset="0"/>
              </a:rPr>
              <a:t>9/15/2023</a:t>
            </a:r>
          </a:p>
        </p:txBody>
      </p:sp>
      <p:sp>
        <p:nvSpPr>
          <p:cNvPr id="5" name="Slide Number Placeholder 4">
            <a:extLst>
              <a:ext uri="{FF2B5EF4-FFF2-40B4-BE49-F238E27FC236}">
                <a16:creationId xmlns:a16="http://schemas.microsoft.com/office/drawing/2014/main" id="{80A6CB34-B76A-4193-BF94-03FA275A72C4}"/>
              </a:ext>
            </a:extLst>
          </p:cNvPr>
          <p:cNvSpPr>
            <a:spLocks noGrp="1"/>
          </p:cNvSpPr>
          <p:nvPr>
            <p:ph type="sldNum" sz="quarter" idx="12"/>
          </p:nvPr>
        </p:nvSpPr>
        <p:spPr/>
        <p:txBody>
          <a:bodyPr/>
          <a:lstStyle/>
          <a:p>
            <a:fld id="{AA39AD06-24D5-4BD7-A5D9-D7D60C888695}" type="slidenum">
              <a:rPr lang="en-US" smtClean="0"/>
              <a:t>1</a:t>
            </a:fld>
            <a:endParaRPr lang="en-US"/>
          </a:p>
        </p:txBody>
      </p:sp>
      <p:sp>
        <p:nvSpPr>
          <p:cNvPr id="6" name="TextBox 5">
            <a:extLst>
              <a:ext uri="{FF2B5EF4-FFF2-40B4-BE49-F238E27FC236}">
                <a16:creationId xmlns:a16="http://schemas.microsoft.com/office/drawing/2014/main" id="{6DBA93C0-8C74-496A-AB95-2D47A055009B}"/>
              </a:ext>
            </a:extLst>
          </p:cNvPr>
          <p:cNvSpPr txBox="1"/>
          <p:nvPr/>
        </p:nvSpPr>
        <p:spPr>
          <a:xfrm>
            <a:off x="0" y="5623300"/>
            <a:ext cx="10625025" cy="707886"/>
          </a:xfrm>
          <a:prstGeom prst="rect">
            <a:avLst/>
          </a:prstGeom>
          <a:noFill/>
        </p:spPr>
        <p:txBody>
          <a:bodyPr wrap="none" rtlCol="0">
            <a:spAutoFit/>
          </a:bodyPr>
          <a:lstStyle/>
          <a:p>
            <a:r>
              <a:rPr lang="en-US" sz="1000" b="0" i="0" dirty="0">
                <a:solidFill>
                  <a:srgbClr val="222222"/>
                </a:solidFill>
                <a:effectLst/>
                <a:latin typeface="Arial" panose="020B0604020202020204" pitchFamily="34" charset="0"/>
              </a:rPr>
              <a:t>Sparks of Artificial General Intelligence: Early experiments with GPT-4: https://arxiv.org/abs/2303.12712</a:t>
            </a:r>
          </a:p>
          <a:p>
            <a:r>
              <a:rPr lang="en-US" sz="1000" b="0" i="0" dirty="0">
                <a:solidFill>
                  <a:srgbClr val="222222"/>
                </a:solidFill>
                <a:effectLst/>
                <a:latin typeface="Arial" panose="020B0604020202020204" pitchFamily="34" charset="0"/>
              </a:rPr>
              <a:t>A Theoretical Computer Science Perspective on Consciousness and Artificial General Intelligence: https://www.sciencedirect.com/science/article/pii/S2095809923001650</a:t>
            </a:r>
          </a:p>
          <a:p>
            <a:r>
              <a:rPr lang="en-US" sz="1000" b="0" i="0" dirty="0">
                <a:solidFill>
                  <a:srgbClr val="222222"/>
                </a:solidFill>
                <a:effectLst/>
                <a:latin typeface="Arial" panose="020B0604020202020204" pitchFamily="34" charset="0"/>
              </a:rPr>
              <a:t>Consciousness and cognition in plants: https://wires.onlinelibrary.wiley.com/doi/full/10.1002/wcs.1578</a:t>
            </a:r>
          </a:p>
          <a:p>
            <a:r>
              <a:rPr lang="en-US" sz="1000" b="0" i="0" dirty="0">
                <a:solidFill>
                  <a:srgbClr val="222222"/>
                </a:solidFill>
                <a:effectLst/>
                <a:latin typeface="Arial" panose="020B0604020202020204" pitchFamily="34" charset="0"/>
              </a:rPr>
              <a:t>AWARE: GLIMPSES OF CONSCIOUSNESS (documentary on PBS; potentially behind paywall): https://www.pbs.org/independentlens/documentaries/aware-glimpses-of-consciousness/</a:t>
            </a:r>
            <a:endParaRPr lang="en-US" sz="1000" dirty="0"/>
          </a:p>
        </p:txBody>
      </p:sp>
      <p:sp>
        <p:nvSpPr>
          <p:cNvPr id="8" name="Footer Placeholder 7">
            <a:extLst>
              <a:ext uri="{FF2B5EF4-FFF2-40B4-BE49-F238E27FC236}">
                <a16:creationId xmlns:a16="http://schemas.microsoft.com/office/drawing/2014/main" id="{A896A207-BBF8-6988-5BF3-366478C26671}"/>
              </a:ext>
            </a:extLst>
          </p:cNvPr>
          <p:cNvSpPr>
            <a:spLocks noGrp="1"/>
          </p:cNvSpPr>
          <p:nvPr>
            <p:ph type="ftr" sz="quarter" idx="11"/>
          </p:nvPr>
        </p:nvSpPr>
        <p:spPr/>
        <p:txBody>
          <a:bodyPr/>
          <a:lstStyle/>
          <a:p>
            <a:r>
              <a:rPr lang="en-US"/>
              <a:t>Sparking Plant Consciousness</a:t>
            </a:r>
          </a:p>
        </p:txBody>
      </p:sp>
      <p:sp>
        <p:nvSpPr>
          <p:cNvPr id="4" name="AutoShape 2">
            <a:extLst>
              <a:ext uri="{FF2B5EF4-FFF2-40B4-BE49-F238E27FC236}">
                <a16:creationId xmlns:a16="http://schemas.microsoft.com/office/drawing/2014/main" id="{A15C53F6-824E-B483-44FD-48284776759F}"/>
              </a:ext>
            </a:extLst>
          </p:cNvPr>
          <p:cNvSpPr>
            <a:spLocks noChangeAspect="1" noChangeArrowheads="1"/>
          </p:cNvSpPr>
          <p:nvPr/>
        </p:nvSpPr>
        <p:spPr bwMode="auto">
          <a:xfrm>
            <a:off x="2905125" y="238125"/>
            <a:ext cx="6381750" cy="63817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descr="A collage of images of a person holding a plant&#10;&#10;Description automatically generated">
            <a:extLst>
              <a:ext uri="{FF2B5EF4-FFF2-40B4-BE49-F238E27FC236}">
                <a16:creationId xmlns:a16="http://schemas.microsoft.com/office/drawing/2014/main" id="{7F1EBDA4-2F20-C520-9CBE-C2E203A34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8725" y="238125"/>
            <a:ext cx="3903468" cy="3903468"/>
          </a:xfrm>
          <a:prstGeom prst="rect">
            <a:avLst/>
          </a:prstGeom>
        </p:spPr>
      </p:pic>
      <p:pic>
        <p:nvPicPr>
          <p:cNvPr id="1034" name="Picture 10" descr=":eggplant:">
            <a:extLst>
              <a:ext uri="{FF2B5EF4-FFF2-40B4-BE49-F238E27FC236}">
                <a16:creationId xmlns:a16="http://schemas.microsoft.com/office/drawing/2014/main" id="{A600848E-06E8-F650-92A2-924E86C349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6107" y="3392632"/>
            <a:ext cx="587734" cy="587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481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A90D0D0-E5B9-8901-26A5-920FB591B104}"/>
              </a:ext>
            </a:extLst>
          </p:cNvPr>
          <p:cNvSpPr>
            <a:spLocks noGrp="1"/>
          </p:cNvSpPr>
          <p:nvPr>
            <p:ph type="ftr" sz="quarter" idx="11"/>
          </p:nvPr>
        </p:nvSpPr>
        <p:spPr/>
        <p:txBody>
          <a:bodyPr/>
          <a:lstStyle/>
          <a:p>
            <a:r>
              <a:rPr lang="en-US"/>
              <a:t>Sparking Plant Consciousness</a:t>
            </a:r>
          </a:p>
        </p:txBody>
      </p:sp>
      <p:sp>
        <p:nvSpPr>
          <p:cNvPr id="3" name="Slide Number Placeholder 2">
            <a:extLst>
              <a:ext uri="{FF2B5EF4-FFF2-40B4-BE49-F238E27FC236}">
                <a16:creationId xmlns:a16="http://schemas.microsoft.com/office/drawing/2014/main" id="{893735C8-2D3E-30F8-053D-D69D3B2A54D0}"/>
              </a:ext>
            </a:extLst>
          </p:cNvPr>
          <p:cNvSpPr>
            <a:spLocks noGrp="1"/>
          </p:cNvSpPr>
          <p:nvPr>
            <p:ph type="sldNum" sz="quarter" idx="12"/>
          </p:nvPr>
        </p:nvSpPr>
        <p:spPr/>
        <p:txBody>
          <a:bodyPr/>
          <a:lstStyle/>
          <a:p>
            <a:fld id="{AA39AD06-24D5-4BD7-A5D9-D7D60C888695}" type="slidenum">
              <a:rPr lang="en-US" smtClean="0"/>
              <a:t>10</a:t>
            </a:fld>
            <a:endParaRPr lang="en-US"/>
          </a:p>
        </p:txBody>
      </p:sp>
      <p:sp>
        <p:nvSpPr>
          <p:cNvPr id="4" name="TextBox 3">
            <a:extLst>
              <a:ext uri="{FF2B5EF4-FFF2-40B4-BE49-F238E27FC236}">
                <a16:creationId xmlns:a16="http://schemas.microsoft.com/office/drawing/2014/main" id="{DEC3EE2E-2F55-E26D-BE85-6B02EA14DFC1}"/>
              </a:ext>
            </a:extLst>
          </p:cNvPr>
          <p:cNvSpPr txBox="1"/>
          <p:nvPr/>
        </p:nvSpPr>
        <p:spPr>
          <a:xfrm>
            <a:off x="392097" y="213063"/>
            <a:ext cx="11407806" cy="584775"/>
          </a:xfrm>
          <a:prstGeom prst="rect">
            <a:avLst/>
          </a:prstGeom>
          <a:noFill/>
        </p:spPr>
        <p:txBody>
          <a:bodyPr wrap="square" rtlCol="0">
            <a:spAutoFit/>
          </a:bodyPr>
          <a:lstStyle/>
          <a:p>
            <a:pPr algn="ctr"/>
            <a:r>
              <a:rPr lang="en-US" sz="3200" dirty="0"/>
              <a:t>Sparks of AGI?</a:t>
            </a:r>
          </a:p>
        </p:txBody>
      </p:sp>
      <p:pic>
        <p:nvPicPr>
          <p:cNvPr id="4098" name="Picture 2">
            <a:extLst>
              <a:ext uri="{FF2B5EF4-FFF2-40B4-BE49-F238E27FC236}">
                <a16:creationId xmlns:a16="http://schemas.microsoft.com/office/drawing/2014/main" id="{6A82697D-DEFE-41F7-4E38-5AF5D3362B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5386" y="671083"/>
            <a:ext cx="7201228" cy="5515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757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82A85371-28FE-8B63-7DE1-CCB8A86859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1788" y="0"/>
            <a:ext cx="5752936" cy="6926484"/>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FA90D0D0-E5B9-8901-26A5-920FB591B104}"/>
              </a:ext>
            </a:extLst>
          </p:cNvPr>
          <p:cNvSpPr>
            <a:spLocks noGrp="1"/>
          </p:cNvSpPr>
          <p:nvPr>
            <p:ph type="ftr" sz="quarter" idx="11"/>
          </p:nvPr>
        </p:nvSpPr>
        <p:spPr/>
        <p:txBody>
          <a:bodyPr/>
          <a:lstStyle/>
          <a:p>
            <a:r>
              <a:rPr lang="en-US"/>
              <a:t>Sparking Plant Consciousness</a:t>
            </a:r>
          </a:p>
        </p:txBody>
      </p:sp>
      <p:sp>
        <p:nvSpPr>
          <p:cNvPr id="3" name="Slide Number Placeholder 2">
            <a:extLst>
              <a:ext uri="{FF2B5EF4-FFF2-40B4-BE49-F238E27FC236}">
                <a16:creationId xmlns:a16="http://schemas.microsoft.com/office/drawing/2014/main" id="{893735C8-2D3E-30F8-053D-D69D3B2A54D0}"/>
              </a:ext>
            </a:extLst>
          </p:cNvPr>
          <p:cNvSpPr>
            <a:spLocks noGrp="1"/>
          </p:cNvSpPr>
          <p:nvPr>
            <p:ph type="sldNum" sz="quarter" idx="12"/>
          </p:nvPr>
        </p:nvSpPr>
        <p:spPr/>
        <p:txBody>
          <a:bodyPr/>
          <a:lstStyle/>
          <a:p>
            <a:fld id="{AA39AD06-24D5-4BD7-A5D9-D7D60C888695}" type="slidenum">
              <a:rPr lang="en-US" smtClean="0"/>
              <a:t>11</a:t>
            </a:fld>
            <a:endParaRPr lang="en-US"/>
          </a:p>
        </p:txBody>
      </p:sp>
      <p:sp>
        <p:nvSpPr>
          <p:cNvPr id="4" name="TextBox 3">
            <a:extLst>
              <a:ext uri="{FF2B5EF4-FFF2-40B4-BE49-F238E27FC236}">
                <a16:creationId xmlns:a16="http://schemas.microsoft.com/office/drawing/2014/main" id="{DEC3EE2E-2F55-E26D-BE85-6B02EA14DFC1}"/>
              </a:ext>
            </a:extLst>
          </p:cNvPr>
          <p:cNvSpPr txBox="1"/>
          <p:nvPr/>
        </p:nvSpPr>
        <p:spPr>
          <a:xfrm>
            <a:off x="-3833926" y="114265"/>
            <a:ext cx="11407806" cy="584775"/>
          </a:xfrm>
          <a:prstGeom prst="rect">
            <a:avLst/>
          </a:prstGeom>
          <a:noFill/>
        </p:spPr>
        <p:txBody>
          <a:bodyPr wrap="square" rtlCol="0">
            <a:spAutoFit/>
          </a:bodyPr>
          <a:lstStyle/>
          <a:p>
            <a:pPr algn="ctr"/>
            <a:r>
              <a:rPr lang="en-US" sz="3200" dirty="0"/>
              <a:t>Sparks of AGI?</a:t>
            </a:r>
          </a:p>
        </p:txBody>
      </p:sp>
    </p:spTree>
    <p:extLst>
      <p:ext uri="{BB962C8B-B14F-4D97-AF65-F5344CB8AC3E}">
        <p14:creationId xmlns:p14="http://schemas.microsoft.com/office/powerpoint/2010/main" val="1554867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A90D0D0-E5B9-8901-26A5-920FB591B104}"/>
              </a:ext>
            </a:extLst>
          </p:cNvPr>
          <p:cNvSpPr>
            <a:spLocks noGrp="1"/>
          </p:cNvSpPr>
          <p:nvPr>
            <p:ph type="ftr" sz="quarter" idx="11"/>
          </p:nvPr>
        </p:nvSpPr>
        <p:spPr/>
        <p:txBody>
          <a:bodyPr/>
          <a:lstStyle/>
          <a:p>
            <a:r>
              <a:rPr lang="en-US"/>
              <a:t>Sparking Plant Consciousness</a:t>
            </a:r>
          </a:p>
        </p:txBody>
      </p:sp>
      <p:sp>
        <p:nvSpPr>
          <p:cNvPr id="3" name="Slide Number Placeholder 2">
            <a:extLst>
              <a:ext uri="{FF2B5EF4-FFF2-40B4-BE49-F238E27FC236}">
                <a16:creationId xmlns:a16="http://schemas.microsoft.com/office/drawing/2014/main" id="{893735C8-2D3E-30F8-053D-D69D3B2A54D0}"/>
              </a:ext>
            </a:extLst>
          </p:cNvPr>
          <p:cNvSpPr>
            <a:spLocks noGrp="1"/>
          </p:cNvSpPr>
          <p:nvPr>
            <p:ph type="sldNum" sz="quarter" idx="12"/>
          </p:nvPr>
        </p:nvSpPr>
        <p:spPr/>
        <p:txBody>
          <a:bodyPr/>
          <a:lstStyle/>
          <a:p>
            <a:fld id="{AA39AD06-24D5-4BD7-A5D9-D7D60C888695}" type="slidenum">
              <a:rPr lang="en-US" smtClean="0"/>
              <a:t>12</a:t>
            </a:fld>
            <a:endParaRPr lang="en-US"/>
          </a:p>
        </p:txBody>
      </p:sp>
      <p:sp>
        <p:nvSpPr>
          <p:cNvPr id="4" name="TextBox 3">
            <a:extLst>
              <a:ext uri="{FF2B5EF4-FFF2-40B4-BE49-F238E27FC236}">
                <a16:creationId xmlns:a16="http://schemas.microsoft.com/office/drawing/2014/main" id="{DEC3EE2E-2F55-E26D-BE85-6B02EA14DFC1}"/>
              </a:ext>
            </a:extLst>
          </p:cNvPr>
          <p:cNvSpPr txBox="1"/>
          <p:nvPr/>
        </p:nvSpPr>
        <p:spPr>
          <a:xfrm>
            <a:off x="392097" y="213063"/>
            <a:ext cx="11407806" cy="584775"/>
          </a:xfrm>
          <a:prstGeom prst="rect">
            <a:avLst/>
          </a:prstGeom>
          <a:noFill/>
        </p:spPr>
        <p:txBody>
          <a:bodyPr wrap="square" rtlCol="0">
            <a:spAutoFit/>
          </a:bodyPr>
          <a:lstStyle/>
          <a:p>
            <a:pPr algn="ctr"/>
            <a:r>
              <a:rPr lang="en-US" sz="3200" dirty="0"/>
              <a:t>Sparks of AGI?</a:t>
            </a:r>
          </a:p>
        </p:txBody>
      </p:sp>
      <p:pic>
        <p:nvPicPr>
          <p:cNvPr id="8194" name="Picture 2">
            <a:extLst>
              <a:ext uri="{FF2B5EF4-FFF2-40B4-BE49-F238E27FC236}">
                <a16:creationId xmlns:a16="http://schemas.microsoft.com/office/drawing/2014/main" id="{85B2E963-AAA3-F77A-684D-25361C7C17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2994" y="710787"/>
            <a:ext cx="8426012" cy="5836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835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A90D0D0-E5B9-8901-26A5-920FB591B104}"/>
              </a:ext>
            </a:extLst>
          </p:cNvPr>
          <p:cNvSpPr>
            <a:spLocks noGrp="1"/>
          </p:cNvSpPr>
          <p:nvPr>
            <p:ph type="ftr" sz="quarter" idx="11"/>
          </p:nvPr>
        </p:nvSpPr>
        <p:spPr/>
        <p:txBody>
          <a:bodyPr/>
          <a:lstStyle/>
          <a:p>
            <a:r>
              <a:rPr lang="en-US"/>
              <a:t>Sparking Plant Consciousness</a:t>
            </a:r>
          </a:p>
        </p:txBody>
      </p:sp>
      <p:sp>
        <p:nvSpPr>
          <p:cNvPr id="3" name="Slide Number Placeholder 2">
            <a:extLst>
              <a:ext uri="{FF2B5EF4-FFF2-40B4-BE49-F238E27FC236}">
                <a16:creationId xmlns:a16="http://schemas.microsoft.com/office/drawing/2014/main" id="{893735C8-2D3E-30F8-053D-D69D3B2A54D0}"/>
              </a:ext>
            </a:extLst>
          </p:cNvPr>
          <p:cNvSpPr>
            <a:spLocks noGrp="1"/>
          </p:cNvSpPr>
          <p:nvPr>
            <p:ph type="sldNum" sz="quarter" idx="12"/>
          </p:nvPr>
        </p:nvSpPr>
        <p:spPr/>
        <p:txBody>
          <a:bodyPr/>
          <a:lstStyle/>
          <a:p>
            <a:fld id="{AA39AD06-24D5-4BD7-A5D9-D7D60C888695}" type="slidenum">
              <a:rPr lang="en-US" smtClean="0"/>
              <a:t>13</a:t>
            </a:fld>
            <a:endParaRPr lang="en-US"/>
          </a:p>
        </p:txBody>
      </p:sp>
      <p:sp>
        <p:nvSpPr>
          <p:cNvPr id="4" name="TextBox 3">
            <a:extLst>
              <a:ext uri="{FF2B5EF4-FFF2-40B4-BE49-F238E27FC236}">
                <a16:creationId xmlns:a16="http://schemas.microsoft.com/office/drawing/2014/main" id="{DEC3EE2E-2F55-E26D-BE85-6B02EA14DFC1}"/>
              </a:ext>
            </a:extLst>
          </p:cNvPr>
          <p:cNvSpPr txBox="1"/>
          <p:nvPr/>
        </p:nvSpPr>
        <p:spPr>
          <a:xfrm>
            <a:off x="392097" y="213063"/>
            <a:ext cx="11407806" cy="584775"/>
          </a:xfrm>
          <a:prstGeom prst="rect">
            <a:avLst/>
          </a:prstGeom>
          <a:noFill/>
        </p:spPr>
        <p:txBody>
          <a:bodyPr wrap="square" rtlCol="0">
            <a:spAutoFit/>
          </a:bodyPr>
          <a:lstStyle/>
          <a:p>
            <a:pPr algn="ctr"/>
            <a:r>
              <a:rPr lang="en-US" sz="3200" dirty="0"/>
              <a:t>Sparks of AGI?</a:t>
            </a:r>
          </a:p>
        </p:txBody>
      </p:sp>
      <p:sp>
        <p:nvSpPr>
          <p:cNvPr id="5" name="TextBox 4">
            <a:extLst>
              <a:ext uri="{FF2B5EF4-FFF2-40B4-BE49-F238E27FC236}">
                <a16:creationId xmlns:a16="http://schemas.microsoft.com/office/drawing/2014/main" id="{B57F63F1-2A58-13D8-BEF8-858B3900A349}"/>
              </a:ext>
            </a:extLst>
          </p:cNvPr>
          <p:cNvSpPr txBox="1"/>
          <p:nvPr/>
        </p:nvSpPr>
        <p:spPr>
          <a:xfrm>
            <a:off x="0" y="78147"/>
            <a:ext cx="2650534" cy="923330"/>
          </a:xfrm>
          <a:prstGeom prst="rect">
            <a:avLst/>
          </a:prstGeom>
          <a:noFill/>
        </p:spPr>
        <p:txBody>
          <a:bodyPr wrap="none" rtlCol="0">
            <a:spAutoFit/>
          </a:bodyPr>
          <a:lstStyle/>
          <a:p>
            <a:r>
              <a:rPr lang="en-US" dirty="0"/>
              <a:t>Interactions with Humans </a:t>
            </a:r>
          </a:p>
          <a:p>
            <a:r>
              <a:rPr lang="en-US" dirty="0"/>
              <a:t>	(Theory of Mind)</a:t>
            </a:r>
          </a:p>
          <a:p>
            <a:r>
              <a:rPr lang="en-US" dirty="0"/>
              <a:t>Discriminative Capabilities</a:t>
            </a:r>
          </a:p>
        </p:txBody>
      </p:sp>
      <p:pic>
        <p:nvPicPr>
          <p:cNvPr id="9218" name="Picture 2">
            <a:extLst>
              <a:ext uri="{FF2B5EF4-FFF2-40B4-BE49-F238E27FC236}">
                <a16:creationId xmlns:a16="http://schemas.microsoft.com/office/drawing/2014/main" id="{0FC99803-496E-B5D1-D4B6-D7A05F40A0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9869" y="703245"/>
            <a:ext cx="7112261" cy="5614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1722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A90D0D0-E5B9-8901-26A5-920FB591B104}"/>
              </a:ext>
            </a:extLst>
          </p:cNvPr>
          <p:cNvSpPr>
            <a:spLocks noGrp="1"/>
          </p:cNvSpPr>
          <p:nvPr>
            <p:ph type="ftr" sz="quarter" idx="11"/>
          </p:nvPr>
        </p:nvSpPr>
        <p:spPr/>
        <p:txBody>
          <a:bodyPr/>
          <a:lstStyle/>
          <a:p>
            <a:r>
              <a:rPr lang="en-US"/>
              <a:t>Sparking Plant Consciousness</a:t>
            </a:r>
          </a:p>
        </p:txBody>
      </p:sp>
      <p:sp>
        <p:nvSpPr>
          <p:cNvPr id="3" name="Slide Number Placeholder 2">
            <a:extLst>
              <a:ext uri="{FF2B5EF4-FFF2-40B4-BE49-F238E27FC236}">
                <a16:creationId xmlns:a16="http://schemas.microsoft.com/office/drawing/2014/main" id="{893735C8-2D3E-30F8-053D-D69D3B2A54D0}"/>
              </a:ext>
            </a:extLst>
          </p:cNvPr>
          <p:cNvSpPr>
            <a:spLocks noGrp="1"/>
          </p:cNvSpPr>
          <p:nvPr>
            <p:ph type="sldNum" sz="quarter" idx="12"/>
          </p:nvPr>
        </p:nvSpPr>
        <p:spPr/>
        <p:txBody>
          <a:bodyPr/>
          <a:lstStyle/>
          <a:p>
            <a:fld id="{AA39AD06-24D5-4BD7-A5D9-D7D60C888695}" type="slidenum">
              <a:rPr lang="en-US" smtClean="0"/>
              <a:t>14</a:t>
            </a:fld>
            <a:endParaRPr lang="en-US"/>
          </a:p>
        </p:txBody>
      </p:sp>
      <p:sp>
        <p:nvSpPr>
          <p:cNvPr id="4" name="TextBox 3">
            <a:extLst>
              <a:ext uri="{FF2B5EF4-FFF2-40B4-BE49-F238E27FC236}">
                <a16:creationId xmlns:a16="http://schemas.microsoft.com/office/drawing/2014/main" id="{DEC3EE2E-2F55-E26D-BE85-6B02EA14DFC1}"/>
              </a:ext>
            </a:extLst>
          </p:cNvPr>
          <p:cNvSpPr txBox="1"/>
          <p:nvPr/>
        </p:nvSpPr>
        <p:spPr>
          <a:xfrm>
            <a:off x="392097" y="213063"/>
            <a:ext cx="11407806" cy="584775"/>
          </a:xfrm>
          <a:prstGeom prst="rect">
            <a:avLst/>
          </a:prstGeom>
          <a:noFill/>
        </p:spPr>
        <p:txBody>
          <a:bodyPr wrap="square" rtlCol="0">
            <a:spAutoFit/>
          </a:bodyPr>
          <a:lstStyle/>
          <a:p>
            <a:pPr algn="ctr"/>
            <a:r>
              <a:rPr lang="en-US" sz="3200" dirty="0"/>
              <a:t>Sparks of AGI?</a:t>
            </a:r>
          </a:p>
        </p:txBody>
      </p:sp>
      <p:pic>
        <p:nvPicPr>
          <p:cNvPr id="10242" name="Picture 2">
            <a:extLst>
              <a:ext uri="{FF2B5EF4-FFF2-40B4-BE49-F238E27FC236}">
                <a16:creationId xmlns:a16="http://schemas.microsoft.com/office/drawing/2014/main" id="{D2A20B2E-B097-1418-F013-D36FBC358D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047" y="1320033"/>
            <a:ext cx="9977906" cy="421793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9AFAC9D-A042-58F3-FE20-2809623F37CF}"/>
              </a:ext>
            </a:extLst>
          </p:cNvPr>
          <p:cNvSpPr txBox="1"/>
          <p:nvPr/>
        </p:nvSpPr>
        <p:spPr>
          <a:xfrm>
            <a:off x="0" y="78147"/>
            <a:ext cx="1218475" cy="369332"/>
          </a:xfrm>
          <a:prstGeom prst="rect">
            <a:avLst/>
          </a:prstGeom>
          <a:noFill/>
        </p:spPr>
        <p:txBody>
          <a:bodyPr wrap="none" rtlCol="0">
            <a:spAutoFit/>
          </a:bodyPr>
          <a:lstStyle/>
          <a:p>
            <a:r>
              <a:rPr lang="en-US" dirty="0"/>
              <a:t>Limitations</a:t>
            </a:r>
          </a:p>
        </p:txBody>
      </p:sp>
    </p:spTree>
    <p:extLst>
      <p:ext uri="{BB962C8B-B14F-4D97-AF65-F5344CB8AC3E}">
        <p14:creationId xmlns:p14="http://schemas.microsoft.com/office/powerpoint/2010/main" val="556376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A90D0D0-E5B9-8901-26A5-920FB591B104}"/>
              </a:ext>
            </a:extLst>
          </p:cNvPr>
          <p:cNvSpPr>
            <a:spLocks noGrp="1"/>
          </p:cNvSpPr>
          <p:nvPr>
            <p:ph type="ftr" sz="quarter" idx="11"/>
          </p:nvPr>
        </p:nvSpPr>
        <p:spPr/>
        <p:txBody>
          <a:bodyPr/>
          <a:lstStyle/>
          <a:p>
            <a:r>
              <a:rPr lang="en-US"/>
              <a:t>Sparking Plant Consciousness</a:t>
            </a:r>
          </a:p>
        </p:txBody>
      </p:sp>
      <p:sp>
        <p:nvSpPr>
          <p:cNvPr id="3" name="Slide Number Placeholder 2">
            <a:extLst>
              <a:ext uri="{FF2B5EF4-FFF2-40B4-BE49-F238E27FC236}">
                <a16:creationId xmlns:a16="http://schemas.microsoft.com/office/drawing/2014/main" id="{893735C8-2D3E-30F8-053D-D69D3B2A54D0}"/>
              </a:ext>
            </a:extLst>
          </p:cNvPr>
          <p:cNvSpPr>
            <a:spLocks noGrp="1"/>
          </p:cNvSpPr>
          <p:nvPr>
            <p:ph type="sldNum" sz="quarter" idx="12"/>
          </p:nvPr>
        </p:nvSpPr>
        <p:spPr/>
        <p:txBody>
          <a:bodyPr/>
          <a:lstStyle/>
          <a:p>
            <a:fld id="{AA39AD06-24D5-4BD7-A5D9-D7D60C888695}" type="slidenum">
              <a:rPr lang="en-US" smtClean="0"/>
              <a:t>15</a:t>
            </a:fld>
            <a:endParaRPr lang="en-US"/>
          </a:p>
        </p:txBody>
      </p:sp>
      <p:sp>
        <p:nvSpPr>
          <p:cNvPr id="4" name="TextBox 3">
            <a:extLst>
              <a:ext uri="{FF2B5EF4-FFF2-40B4-BE49-F238E27FC236}">
                <a16:creationId xmlns:a16="http://schemas.microsoft.com/office/drawing/2014/main" id="{DEC3EE2E-2F55-E26D-BE85-6B02EA14DFC1}"/>
              </a:ext>
            </a:extLst>
          </p:cNvPr>
          <p:cNvSpPr txBox="1"/>
          <p:nvPr/>
        </p:nvSpPr>
        <p:spPr>
          <a:xfrm>
            <a:off x="392097" y="213063"/>
            <a:ext cx="11407806" cy="584775"/>
          </a:xfrm>
          <a:prstGeom prst="rect">
            <a:avLst/>
          </a:prstGeom>
          <a:noFill/>
        </p:spPr>
        <p:txBody>
          <a:bodyPr wrap="square" rtlCol="0">
            <a:spAutoFit/>
          </a:bodyPr>
          <a:lstStyle/>
          <a:p>
            <a:pPr algn="ctr"/>
            <a:r>
              <a:rPr lang="en-US" sz="3200" dirty="0"/>
              <a:t>Sparks of AGI?</a:t>
            </a:r>
          </a:p>
        </p:txBody>
      </p:sp>
      <p:pic>
        <p:nvPicPr>
          <p:cNvPr id="11266" name="Picture 2">
            <a:extLst>
              <a:ext uri="{FF2B5EF4-FFF2-40B4-BE49-F238E27FC236}">
                <a16:creationId xmlns:a16="http://schemas.microsoft.com/office/drawing/2014/main" id="{1382FD87-3A58-43D6-3AB5-31EFAA2566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2152" y="658845"/>
            <a:ext cx="6847695" cy="55403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19C72CE-420F-E708-2770-2F1FD7AD64CC}"/>
              </a:ext>
            </a:extLst>
          </p:cNvPr>
          <p:cNvSpPr txBox="1"/>
          <p:nvPr/>
        </p:nvSpPr>
        <p:spPr>
          <a:xfrm>
            <a:off x="0" y="78147"/>
            <a:ext cx="1218475" cy="369332"/>
          </a:xfrm>
          <a:prstGeom prst="rect">
            <a:avLst/>
          </a:prstGeom>
          <a:noFill/>
        </p:spPr>
        <p:txBody>
          <a:bodyPr wrap="none" rtlCol="0">
            <a:spAutoFit/>
          </a:bodyPr>
          <a:lstStyle/>
          <a:p>
            <a:r>
              <a:rPr lang="en-US" dirty="0"/>
              <a:t>Limitations</a:t>
            </a:r>
          </a:p>
        </p:txBody>
      </p:sp>
    </p:spTree>
    <p:extLst>
      <p:ext uri="{BB962C8B-B14F-4D97-AF65-F5344CB8AC3E}">
        <p14:creationId xmlns:p14="http://schemas.microsoft.com/office/powerpoint/2010/main" val="2259593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A90D0D0-E5B9-8901-26A5-920FB591B104}"/>
              </a:ext>
            </a:extLst>
          </p:cNvPr>
          <p:cNvSpPr>
            <a:spLocks noGrp="1"/>
          </p:cNvSpPr>
          <p:nvPr>
            <p:ph type="ftr" sz="quarter" idx="11"/>
          </p:nvPr>
        </p:nvSpPr>
        <p:spPr/>
        <p:txBody>
          <a:bodyPr/>
          <a:lstStyle/>
          <a:p>
            <a:r>
              <a:rPr lang="en-US"/>
              <a:t>Sparking Plant Consciousness</a:t>
            </a:r>
          </a:p>
        </p:txBody>
      </p:sp>
      <p:sp>
        <p:nvSpPr>
          <p:cNvPr id="3" name="Slide Number Placeholder 2">
            <a:extLst>
              <a:ext uri="{FF2B5EF4-FFF2-40B4-BE49-F238E27FC236}">
                <a16:creationId xmlns:a16="http://schemas.microsoft.com/office/drawing/2014/main" id="{893735C8-2D3E-30F8-053D-D69D3B2A54D0}"/>
              </a:ext>
            </a:extLst>
          </p:cNvPr>
          <p:cNvSpPr>
            <a:spLocks noGrp="1"/>
          </p:cNvSpPr>
          <p:nvPr>
            <p:ph type="sldNum" sz="quarter" idx="12"/>
          </p:nvPr>
        </p:nvSpPr>
        <p:spPr/>
        <p:txBody>
          <a:bodyPr/>
          <a:lstStyle/>
          <a:p>
            <a:fld id="{AA39AD06-24D5-4BD7-A5D9-D7D60C888695}" type="slidenum">
              <a:rPr lang="en-US" smtClean="0"/>
              <a:t>16</a:t>
            </a:fld>
            <a:endParaRPr lang="en-US"/>
          </a:p>
        </p:txBody>
      </p:sp>
      <p:sp>
        <p:nvSpPr>
          <p:cNvPr id="4" name="TextBox 3">
            <a:extLst>
              <a:ext uri="{FF2B5EF4-FFF2-40B4-BE49-F238E27FC236}">
                <a16:creationId xmlns:a16="http://schemas.microsoft.com/office/drawing/2014/main" id="{DEC3EE2E-2F55-E26D-BE85-6B02EA14DFC1}"/>
              </a:ext>
            </a:extLst>
          </p:cNvPr>
          <p:cNvSpPr txBox="1"/>
          <p:nvPr/>
        </p:nvSpPr>
        <p:spPr>
          <a:xfrm>
            <a:off x="392097" y="213063"/>
            <a:ext cx="11407806" cy="584775"/>
          </a:xfrm>
          <a:prstGeom prst="rect">
            <a:avLst/>
          </a:prstGeom>
          <a:noFill/>
        </p:spPr>
        <p:txBody>
          <a:bodyPr wrap="square" rtlCol="0">
            <a:spAutoFit/>
          </a:bodyPr>
          <a:lstStyle/>
          <a:p>
            <a:pPr algn="ctr"/>
            <a:r>
              <a:rPr lang="en-US" sz="3200" dirty="0"/>
              <a:t>Sparks of AGI?</a:t>
            </a:r>
          </a:p>
        </p:txBody>
      </p:sp>
      <p:sp>
        <p:nvSpPr>
          <p:cNvPr id="5" name="TextBox 4">
            <a:extLst>
              <a:ext uri="{FF2B5EF4-FFF2-40B4-BE49-F238E27FC236}">
                <a16:creationId xmlns:a16="http://schemas.microsoft.com/office/drawing/2014/main" id="{F701E8D5-35B6-F2C4-F230-38BBD1A866A7}"/>
              </a:ext>
            </a:extLst>
          </p:cNvPr>
          <p:cNvSpPr txBox="1"/>
          <p:nvPr/>
        </p:nvSpPr>
        <p:spPr>
          <a:xfrm>
            <a:off x="1234965" y="2136338"/>
            <a:ext cx="9722069" cy="2585323"/>
          </a:xfrm>
          <a:prstGeom prst="rect">
            <a:avLst/>
          </a:prstGeom>
          <a:noFill/>
        </p:spPr>
        <p:txBody>
          <a:bodyPr wrap="square" rtlCol="0">
            <a:spAutoFit/>
          </a:bodyPr>
          <a:lstStyle/>
          <a:p>
            <a:pPr algn="just"/>
            <a:r>
              <a:rPr lang="en-US" dirty="0"/>
              <a:t>“The central claim of our work is that GPT-4 attains a form of general intelligence, indeed showing sparks of artificial general intelligence. This is demonstrated by its core mental capabilities (such as reasoning, creativity, and deduction), its range of topics on which it has gained expertise (such as literature, medicine, and coding), and the variety of tasks it is able to perform (e.g., playing games, using tools, explaining itself, ...). A lot remains to be done to create a system that could qualify as a complete AGI. We conclude this paper by discussing several immediate next steps, regarding defining AGI itself, building some of missing components in LLMs for AGI, as well as gaining better understanding into the origin of the intelligence displayed by the recent LLMs.”</a:t>
            </a:r>
          </a:p>
          <a:p>
            <a:pPr algn="just"/>
            <a:endParaRPr lang="en-US" dirty="0"/>
          </a:p>
        </p:txBody>
      </p:sp>
      <p:sp>
        <p:nvSpPr>
          <p:cNvPr id="6" name="TextBox 5">
            <a:extLst>
              <a:ext uri="{FF2B5EF4-FFF2-40B4-BE49-F238E27FC236}">
                <a16:creationId xmlns:a16="http://schemas.microsoft.com/office/drawing/2014/main" id="{A5C7170B-E199-3383-1EEE-48E2C5F4B4AB}"/>
              </a:ext>
            </a:extLst>
          </p:cNvPr>
          <p:cNvSpPr txBox="1"/>
          <p:nvPr/>
        </p:nvSpPr>
        <p:spPr>
          <a:xfrm>
            <a:off x="0" y="78147"/>
            <a:ext cx="1210588" cy="369332"/>
          </a:xfrm>
          <a:prstGeom prst="rect">
            <a:avLst/>
          </a:prstGeom>
          <a:noFill/>
        </p:spPr>
        <p:txBody>
          <a:bodyPr wrap="none" rtlCol="0">
            <a:spAutoFit/>
          </a:bodyPr>
          <a:lstStyle/>
          <a:p>
            <a:r>
              <a:rPr lang="en-US" dirty="0"/>
              <a:t>Conclusion</a:t>
            </a:r>
          </a:p>
        </p:txBody>
      </p:sp>
    </p:spTree>
    <p:extLst>
      <p:ext uri="{BB962C8B-B14F-4D97-AF65-F5344CB8AC3E}">
        <p14:creationId xmlns:p14="http://schemas.microsoft.com/office/powerpoint/2010/main" val="28204633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A90D0D0-E5B9-8901-26A5-920FB591B104}"/>
              </a:ext>
            </a:extLst>
          </p:cNvPr>
          <p:cNvSpPr>
            <a:spLocks noGrp="1"/>
          </p:cNvSpPr>
          <p:nvPr>
            <p:ph type="ftr" sz="quarter" idx="11"/>
          </p:nvPr>
        </p:nvSpPr>
        <p:spPr/>
        <p:txBody>
          <a:bodyPr/>
          <a:lstStyle/>
          <a:p>
            <a:r>
              <a:rPr lang="en-US"/>
              <a:t>Sparking Plant Consciousness</a:t>
            </a:r>
          </a:p>
        </p:txBody>
      </p:sp>
      <p:sp>
        <p:nvSpPr>
          <p:cNvPr id="3" name="Slide Number Placeholder 2">
            <a:extLst>
              <a:ext uri="{FF2B5EF4-FFF2-40B4-BE49-F238E27FC236}">
                <a16:creationId xmlns:a16="http://schemas.microsoft.com/office/drawing/2014/main" id="{893735C8-2D3E-30F8-053D-D69D3B2A54D0}"/>
              </a:ext>
            </a:extLst>
          </p:cNvPr>
          <p:cNvSpPr>
            <a:spLocks noGrp="1"/>
          </p:cNvSpPr>
          <p:nvPr>
            <p:ph type="sldNum" sz="quarter" idx="12"/>
          </p:nvPr>
        </p:nvSpPr>
        <p:spPr/>
        <p:txBody>
          <a:bodyPr/>
          <a:lstStyle/>
          <a:p>
            <a:fld id="{AA39AD06-24D5-4BD7-A5D9-D7D60C888695}" type="slidenum">
              <a:rPr lang="en-US" smtClean="0"/>
              <a:t>17</a:t>
            </a:fld>
            <a:endParaRPr lang="en-US"/>
          </a:p>
        </p:txBody>
      </p:sp>
      <p:sp>
        <p:nvSpPr>
          <p:cNvPr id="4" name="TextBox 3">
            <a:extLst>
              <a:ext uri="{FF2B5EF4-FFF2-40B4-BE49-F238E27FC236}">
                <a16:creationId xmlns:a16="http://schemas.microsoft.com/office/drawing/2014/main" id="{DEC3EE2E-2F55-E26D-BE85-6B02EA14DFC1}"/>
              </a:ext>
            </a:extLst>
          </p:cNvPr>
          <p:cNvSpPr txBox="1"/>
          <p:nvPr/>
        </p:nvSpPr>
        <p:spPr>
          <a:xfrm>
            <a:off x="95668" y="33089"/>
            <a:ext cx="2489878" cy="830997"/>
          </a:xfrm>
          <a:prstGeom prst="rect">
            <a:avLst/>
          </a:prstGeom>
          <a:noFill/>
        </p:spPr>
        <p:txBody>
          <a:bodyPr wrap="square" rtlCol="0">
            <a:spAutoFit/>
          </a:bodyPr>
          <a:lstStyle/>
          <a:p>
            <a:pPr algn="ctr"/>
            <a:r>
              <a:rPr lang="en-US" sz="1600" dirty="0"/>
              <a:t>Theoretical Computer Science Perspective on Consciousness </a:t>
            </a:r>
          </a:p>
        </p:txBody>
      </p:sp>
      <p:pic>
        <p:nvPicPr>
          <p:cNvPr id="9" name="Picture 8" descr="Diagram, schematic&#10;&#10;Description automatically generated">
            <a:extLst>
              <a:ext uri="{FF2B5EF4-FFF2-40B4-BE49-F238E27FC236}">
                <a16:creationId xmlns:a16="http://schemas.microsoft.com/office/drawing/2014/main" id="{B6BF3300-EFC0-7069-69AD-8DE121BD2A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916" y="1092128"/>
            <a:ext cx="3730098" cy="3571370"/>
          </a:xfrm>
          <a:prstGeom prst="rect">
            <a:avLst/>
          </a:prstGeom>
        </p:spPr>
      </p:pic>
      <p:sp>
        <p:nvSpPr>
          <p:cNvPr id="15" name="TextBox 14">
            <a:extLst>
              <a:ext uri="{FF2B5EF4-FFF2-40B4-BE49-F238E27FC236}">
                <a16:creationId xmlns:a16="http://schemas.microsoft.com/office/drawing/2014/main" id="{FA1F01B1-52A2-C472-CF8A-CCC986EA8D05}"/>
              </a:ext>
            </a:extLst>
          </p:cNvPr>
          <p:cNvSpPr txBox="1"/>
          <p:nvPr/>
        </p:nvSpPr>
        <p:spPr>
          <a:xfrm>
            <a:off x="1445326" y="4891540"/>
            <a:ext cx="1762727" cy="276999"/>
          </a:xfrm>
          <a:prstGeom prst="rect">
            <a:avLst/>
          </a:prstGeom>
          <a:noFill/>
        </p:spPr>
        <p:txBody>
          <a:bodyPr wrap="none" rtlCol="0">
            <a:spAutoFit/>
          </a:bodyPr>
          <a:lstStyle/>
          <a:p>
            <a:r>
              <a:rPr lang="en-US" sz="1200" dirty="0"/>
              <a:t>Global Workplace Theory</a:t>
            </a:r>
          </a:p>
        </p:txBody>
      </p:sp>
      <p:pic>
        <p:nvPicPr>
          <p:cNvPr id="8" name="Picture 7" descr="A diagram of a brain activity&#10;&#10;Description automatically generated">
            <a:extLst>
              <a:ext uri="{FF2B5EF4-FFF2-40B4-BE49-F238E27FC236}">
                <a16:creationId xmlns:a16="http://schemas.microsoft.com/office/drawing/2014/main" id="{91880E23-AD99-3B38-2DDC-8E1CA0EA0E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6523" y="78344"/>
            <a:ext cx="5052500" cy="6701312"/>
          </a:xfrm>
          <a:prstGeom prst="rect">
            <a:avLst/>
          </a:prstGeom>
        </p:spPr>
      </p:pic>
    </p:spTree>
    <p:extLst>
      <p:ext uri="{BB962C8B-B14F-4D97-AF65-F5344CB8AC3E}">
        <p14:creationId xmlns:p14="http://schemas.microsoft.com/office/powerpoint/2010/main" val="7265334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A90D0D0-E5B9-8901-26A5-920FB591B104}"/>
              </a:ext>
            </a:extLst>
          </p:cNvPr>
          <p:cNvSpPr>
            <a:spLocks noGrp="1"/>
          </p:cNvSpPr>
          <p:nvPr>
            <p:ph type="ftr" sz="quarter" idx="11"/>
          </p:nvPr>
        </p:nvSpPr>
        <p:spPr/>
        <p:txBody>
          <a:bodyPr/>
          <a:lstStyle/>
          <a:p>
            <a:r>
              <a:rPr lang="en-US"/>
              <a:t>Sparking Plant Consciousness</a:t>
            </a:r>
          </a:p>
        </p:txBody>
      </p:sp>
      <p:sp>
        <p:nvSpPr>
          <p:cNvPr id="3" name="Slide Number Placeholder 2">
            <a:extLst>
              <a:ext uri="{FF2B5EF4-FFF2-40B4-BE49-F238E27FC236}">
                <a16:creationId xmlns:a16="http://schemas.microsoft.com/office/drawing/2014/main" id="{893735C8-2D3E-30F8-053D-D69D3B2A54D0}"/>
              </a:ext>
            </a:extLst>
          </p:cNvPr>
          <p:cNvSpPr>
            <a:spLocks noGrp="1"/>
          </p:cNvSpPr>
          <p:nvPr>
            <p:ph type="sldNum" sz="quarter" idx="12"/>
          </p:nvPr>
        </p:nvSpPr>
        <p:spPr/>
        <p:txBody>
          <a:bodyPr/>
          <a:lstStyle/>
          <a:p>
            <a:fld id="{AA39AD06-24D5-4BD7-A5D9-D7D60C888695}" type="slidenum">
              <a:rPr lang="en-US" smtClean="0"/>
              <a:t>18</a:t>
            </a:fld>
            <a:endParaRPr lang="en-US"/>
          </a:p>
        </p:txBody>
      </p:sp>
      <p:sp>
        <p:nvSpPr>
          <p:cNvPr id="4" name="TextBox 3">
            <a:extLst>
              <a:ext uri="{FF2B5EF4-FFF2-40B4-BE49-F238E27FC236}">
                <a16:creationId xmlns:a16="http://schemas.microsoft.com/office/drawing/2014/main" id="{DEC3EE2E-2F55-E26D-BE85-6B02EA14DFC1}"/>
              </a:ext>
            </a:extLst>
          </p:cNvPr>
          <p:cNvSpPr txBox="1"/>
          <p:nvPr/>
        </p:nvSpPr>
        <p:spPr>
          <a:xfrm>
            <a:off x="95668" y="33089"/>
            <a:ext cx="6159358" cy="338554"/>
          </a:xfrm>
          <a:prstGeom prst="rect">
            <a:avLst/>
          </a:prstGeom>
          <a:noFill/>
        </p:spPr>
        <p:txBody>
          <a:bodyPr wrap="square" rtlCol="0">
            <a:spAutoFit/>
          </a:bodyPr>
          <a:lstStyle/>
          <a:p>
            <a:pPr algn="ctr"/>
            <a:r>
              <a:rPr lang="en-US" sz="1600" dirty="0"/>
              <a:t>Theoretical Computer Science Perspective on Consciousness </a:t>
            </a:r>
          </a:p>
        </p:txBody>
      </p:sp>
      <p:pic>
        <p:nvPicPr>
          <p:cNvPr id="8" name="Picture 7" descr="A diagram of a brain activity&#10;&#10;Description automatically generated">
            <a:extLst>
              <a:ext uri="{FF2B5EF4-FFF2-40B4-BE49-F238E27FC236}">
                <a16:creationId xmlns:a16="http://schemas.microsoft.com/office/drawing/2014/main" id="{91880E23-AD99-3B38-2DDC-8E1CA0EA0E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0705" y="47477"/>
            <a:ext cx="5052500" cy="6701312"/>
          </a:xfrm>
          <a:prstGeom prst="rect">
            <a:avLst/>
          </a:prstGeom>
        </p:spPr>
      </p:pic>
      <p:sp>
        <p:nvSpPr>
          <p:cNvPr id="6" name="TextBox 5">
            <a:extLst>
              <a:ext uri="{FF2B5EF4-FFF2-40B4-BE49-F238E27FC236}">
                <a16:creationId xmlns:a16="http://schemas.microsoft.com/office/drawing/2014/main" id="{86D3CB74-E153-0F93-5651-E641D2E1B507}"/>
              </a:ext>
            </a:extLst>
          </p:cNvPr>
          <p:cNvSpPr txBox="1"/>
          <p:nvPr/>
        </p:nvSpPr>
        <p:spPr>
          <a:xfrm>
            <a:off x="95668" y="522771"/>
            <a:ext cx="3851567" cy="2308324"/>
          </a:xfrm>
          <a:prstGeom prst="rect">
            <a:avLst/>
          </a:prstGeom>
          <a:noFill/>
        </p:spPr>
        <p:txBody>
          <a:bodyPr wrap="none" rtlCol="0">
            <a:spAutoFit/>
          </a:bodyPr>
          <a:lstStyle/>
          <a:p>
            <a:r>
              <a:rPr lang="en-US" b="1" dirty="0"/>
              <a:t>Features the CTM brings to AGI Design</a:t>
            </a:r>
          </a:p>
          <a:p>
            <a:pPr marL="285750" indent="-285750">
              <a:buFont typeface="Arial" panose="020B0604020202020204" pitchFamily="34" charset="0"/>
              <a:buChar char="•"/>
            </a:pPr>
            <a:r>
              <a:rPr lang="en-US" dirty="0"/>
              <a:t>Decentralized Structure</a:t>
            </a:r>
          </a:p>
          <a:p>
            <a:pPr marL="285750" indent="-285750">
              <a:buFont typeface="Arial" panose="020B0604020202020204" pitchFamily="34" charset="0"/>
              <a:buChar char="•"/>
            </a:pPr>
            <a:r>
              <a:rPr lang="en-US" dirty="0"/>
              <a:t>Complex Argument Comprehension</a:t>
            </a:r>
          </a:p>
          <a:p>
            <a:pPr marL="285750" indent="-285750">
              <a:buFont typeface="Arial" panose="020B0604020202020204" pitchFamily="34" charset="0"/>
              <a:buChar char="•"/>
            </a:pPr>
            <a:r>
              <a:rPr lang="en-US" dirty="0"/>
              <a:t>Self-monitoring Processors</a:t>
            </a:r>
          </a:p>
          <a:p>
            <a:pPr marL="285750" indent="-285750">
              <a:buFont typeface="Arial" panose="020B0604020202020204" pitchFamily="34" charset="0"/>
              <a:buChar char="•"/>
            </a:pPr>
            <a:r>
              <a:rPr lang="en-US" dirty="0"/>
              <a:t>Defined Coordination Mechanism</a:t>
            </a:r>
          </a:p>
          <a:p>
            <a:pPr marL="285750" indent="-285750">
              <a:buFont typeface="Arial" panose="020B0604020202020204" pitchFamily="34" charset="0"/>
              <a:buChar char="•"/>
            </a:pPr>
            <a:r>
              <a:rPr lang="en-US" dirty="0"/>
              <a:t>Self-learning Processors</a:t>
            </a:r>
          </a:p>
          <a:p>
            <a:pPr marL="285750" indent="-285750">
              <a:buFont typeface="Arial" panose="020B0604020202020204" pitchFamily="34" charset="0"/>
              <a:buChar char="•"/>
            </a:pPr>
            <a:r>
              <a:rPr lang="en-US" dirty="0"/>
              <a:t>Model-of-the-World Processor</a:t>
            </a:r>
          </a:p>
          <a:p>
            <a:pPr marL="285750" indent="-285750">
              <a:buFont typeface="Arial" panose="020B0604020202020204" pitchFamily="34" charset="0"/>
              <a:buChar char="•"/>
            </a:pPr>
            <a:r>
              <a:rPr lang="en-US" dirty="0"/>
              <a:t>Self-explanation Capability</a:t>
            </a:r>
          </a:p>
        </p:txBody>
      </p:sp>
      <p:sp>
        <p:nvSpPr>
          <p:cNvPr id="7" name="TextBox 6">
            <a:extLst>
              <a:ext uri="{FF2B5EF4-FFF2-40B4-BE49-F238E27FC236}">
                <a16:creationId xmlns:a16="http://schemas.microsoft.com/office/drawing/2014/main" id="{098D32FC-FC35-A896-3D22-D34B6558CE6D}"/>
              </a:ext>
            </a:extLst>
          </p:cNvPr>
          <p:cNvSpPr txBox="1"/>
          <p:nvPr/>
        </p:nvSpPr>
        <p:spPr>
          <a:xfrm>
            <a:off x="0" y="3087390"/>
            <a:ext cx="6600910" cy="369332"/>
          </a:xfrm>
          <a:prstGeom prst="rect">
            <a:avLst/>
          </a:prstGeom>
          <a:noFill/>
        </p:spPr>
        <p:txBody>
          <a:bodyPr wrap="none" rtlCol="0">
            <a:spAutoFit/>
          </a:bodyPr>
          <a:lstStyle/>
          <a:p>
            <a:r>
              <a:rPr lang="en-US" b="1" dirty="0"/>
              <a:t>Arguments for and against using CTM as a guide for creating an AGI</a:t>
            </a:r>
          </a:p>
        </p:txBody>
      </p:sp>
      <p:sp>
        <p:nvSpPr>
          <p:cNvPr id="10" name="TextBox 9">
            <a:extLst>
              <a:ext uri="{FF2B5EF4-FFF2-40B4-BE49-F238E27FC236}">
                <a16:creationId xmlns:a16="http://schemas.microsoft.com/office/drawing/2014/main" id="{F228AFAD-A416-47FC-C4A7-98074312BA11}"/>
              </a:ext>
            </a:extLst>
          </p:cNvPr>
          <p:cNvSpPr txBox="1"/>
          <p:nvPr/>
        </p:nvSpPr>
        <p:spPr>
          <a:xfrm>
            <a:off x="95668" y="3574472"/>
            <a:ext cx="3188245" cy="2308324"/>
          </a:xfrm>
          <a:prstGeom prst="rect">
            <a:avLst/>
          </a:prstGeom>
          <a:noFill/>
        </p:spPr>
        <p:txBody>
          <a:bodyPr wrap="none" rtlCol="0">
            <a:spAutoFit/>
          </a:bodyPr>
          <a:lstStyle/>
          <a:p>
            <a:r>
              <a:rPr lang="en-US" b="1" dirty="0"/>
              <a:t>For:</a:t>
            </a:r>
          </a:p>
          <a:p>
            <a:pPr marL="285750" indent="-285750">
              <a:buFont typeface="Arial" panose="020B0604020202020204" pitchFamily="34" charset="0"/>
              <a:buChar char="•"/>
            </a:pPr>
            <a:r>
              <a:rPr lang="en-US" dirty="0"/>
              <a:t>Well-defined Structure</a:t>
            </a:r>
          </a:p>
          <a:p>
            <a:pPr marL="285750" indent="-285750">
              <a:buFont typeface="Arial" panose="020B0604020202020204" pitchFamily="34" charset="0"/>
              <a:buChar char="•"/>
            </a:pPr>
            <a:r>
              <a:rPr lang="en-US" dirty="0"/>
              <a:t>Efficient Competition</a:t>
            </a:r>
          </a:p>
          <a:p>
            <a:pPr marL="285750" indent="-285750">
              <a:buFont typeface="Arial" panose="020B0604020202020204" pitchFamily="34" charset="0"/>
              <a:buChar char="•"/>
            </a:pPr>
            <a:r>
              <a:rPr lang="en-US" dirty="0"/>
              <a:t>Neuroscientific Evidence</a:t>
            </a:r>
          </a:p>
          <a:p>
            <a:pPr marL="285750" indent="-285750">
              <a:buFont typeface="Arial" panose="020B0604020202020204" pitchFamily="34" charset="0"/>
              <a:buChar char="•"/>
            </a:pPr>
            <a:r>
              <a:rPr lang="en-US" dirty="0"/>
              <a:t>Architectural Modularity</a:t>
            </a:r>
          </a:p>
          <a:p>
            <a:pPr marL="285750" indent="-285750">
              <a:buFont typeface="Arial" panose="020B0604020202020204" pitchFamily="34" charset="0"/>
              <a:buChar char="•"/>
            </a:pPr>
            <a:r>
              <a:rPr lang="en-US" dirty="0"/>
              <a:t>Higher Parameter Threshold</a:t>
            </a:r>
          </a:p>
          <a:p>
            <a:pPr marL="285750" indent="-285750">
              <a:buFont typeface="Arial" panose="020B0604020202020204" pitchFamily="34" charset="0"/>
              <a:buChar char="•"/>
            </a:pPr>
            <a:r>
              <a:rPr lang="en-US" dirty="0"/>
              <a:t>Consciousness Consideration</a:t>
            </a:r>
          </a:p>
          <a:p>
            <a:endParaRPr lang="en-US" dirty="0"/>
          </a:p>
        </p:txBody>
      </p:sp>
      <p:sp>
        <p:nvSpPr>
          <p:cNvPr id="11" name="TextBox 10">
            <a:extLst>
              <a:ext uri="{FF2B5EF4-FFF2-40B4-BE49-F238E27FC236}">
                <a16:creationId xmlns:a16="http://schemas.microsoft.com/office/drawing/2014/main" id="{39605389-2EA3-4169-7463-C7268F2EA0A1}"/>
              </a:ext>
            </a:extLst>
          </p:cNvPr>
          <p:cNvSpPr txBox="1"/>
          <p:nvPr/>
        </p:nvSpPr>
        <p:spPr>
          <a:xfrm>
            <a:off x="3383068" y="3574471"/>
            <a:ext cx="3138360" cy="1477328"/>
          </a:xfrm>
          <a:prstGeom prst="rect">
            <a:avLst/>
          </a:prstGeom>
          <a:noFill/>
        </p:spPr>
        <p:txBody>
          <a:bodyPr wrap="none" rtlCol="0">
            <a:spAutoFit/>
          </a:bodyPr>
          <a:lstStyle/>
          <a:p>
            <a:r>
              <a:rPr lang="en-US" b="1" dirty="0"/>
              <a:t>Against:</a:t>
            </a:r>
          </a:p>
          <a:p>
            <a:pPr marL="285750" indent="-285750">
              <a:buFont typeface="Arial" panose="020B0604020202020204" pitchFamily="34" charset="0"/>
              <a:buChar char="•"/>
            </a:pPr>
            <a:r>
              <a:rPr lang="en-US" dirty="0"/>
              <a:t>Emergent Modularity</a:t>
            </a:r>
          </a:p>
          <a:p>
            <a:pPr marL="285750" indent="-285750">
              <a:buFont typeface="Arial" panose="020B0604020202020204" pitchFamily="34" charset="0"/>
              <a:buChar char="•"/>
            </a:pPr>
            <a:r>
              <a:rPr lang="en-US" dirty="0"/>
              <a:t>Sufficiency of Deep Learning</a:t>
            </a:r>
          </a:p>
          <a:p>
            <a:pPr marL="285750" indent="-285750">
              <a:buFont typeface="Arial" panose="020B0604020202020204" pitchFamily="34" charset="0"/>
              <a:buChar char="•"/>
            </a:pPr>
            <a:r>
              <a:rPr lang="en-US" dirty="0"/>
              <a:t>Matrix Size Concern</a:t>
            </a:r>
          </a:p>
          <a:p>
            <a:endParaRPr lang="en-US" dirty="0"/>
          </a:p>
        </p:txBody>
      </p:sp>
    </p:spTree>
    <p:extLst>
      <p:ext uri="{BB962C8B-B14F-4D97-AF65-F5344CB8AC3E}">
        <p14:creationId xmlns:p14="http://schemas.microsoft.com/office/powerpoint/2010/main" val="33894065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A90D0D0-E5B9-8901-26A5-920FB591B104}"/>
              </a:ext>
            </a:extLst>
          </p:cNvPr>
          <p:cNvSpPr>
            <a:spLocks noGrp="1"/>
          </p:cNvSpPr>
          <p:nvPr>
            <p:ph type="ftr" sz="quarter" idx="11"/>
          </p:nvPr>
        </p:nvSpPr>
        <p:spPr/>
        <p:txBody>
          <a:bodyPr/>
          <a:lstStyle/>
          <a:p>
            <a:r>
              <a:rPr lang="en-US"/>
              <a:t>Sparking Plant Consciousness</a:t>
            </a:r>
          </a:p>
        </p:txBody>
      </p:sp>
      <p:sp>
        <p:nvSpPr>
          <p:cNvPr id="3" name="Slide Number Placeholder 2">
            <a:extLst>
              <a:ext uri="{FF2B5EF4-FFF2-40B4-BE49-F238E27FC236}">
                <a16:creationId xmlns:a16="http://schemas.microsoft.com/office/drawing/2014/main" id="{893735C8-2D3E-30F8-053D-D69D3B2A54D0}"/>
              </a:ext>
            </a:extLst>
          </p:cNvPr>
          <p:cNvSpPr>
            <a:spLocks noGrp="1"/>
          </p:cNvSpPr>
          <p:nvPr>
            <p:ph type="sldNum" sz="quarter" idx="12"/>
          </p:nvPr>
        </p:nvSpPr>
        <p:spPr/>
        <p:txBody>
          <a:bodyPr/>
          <a:lstStyle/>
          <a:p>
            <a:fld id="{AA39AD06-24D5-4BD7-A5D9-D7D60C888695}" type="slidenum">
              <a:rPr lang="en-US" smtClean="0"/>
              <a:t>19</a:t>
            </a:fld>
            <a:endParaRPr lang="en-US"/>
          </a:p>
        </p:txBody>
      </p:sp>
      <p:sp>
        <p:nvSpPr>
          <p:cNvPr id="4" name="TextBox 3">
            <a:extLst>
              <a:ext uri="{FF2B5EF4-FFF2-40B4-BE49-F238E27FC236}">
                <a16:creationId xmlns:a16="http://schemas.microsoft.com/office/drawing/2014/main" id="{DEC3EE2E-2F55-E26D-BE85-6B02EA14DFC1}"/>
              </a:ext>
            </a:extLst>
          </p:cNvPr>
          <p:cNvSpPr txBox="1"/>
          <p:nvPr/>
        </p:nvSpPr>
        <p:spPr>
          <a:xfrm>
            <a:off x="392097" y="213063"/>
            <a:ext cx="11407806" cy="584775"/>
          </a:xfrm>
          <a:prstGeom prst="rect">
            <a:avLst/>
          </a:prstGeom>
          <a:noFill/>
        </p:spPr>
        <p:txBody>
          <a:bodyPr wrap="square" rtlCol="0">
            <a:spAutoFit/>
          </a:bodyPr>
          <a:lstStyle/>
          <a:p>
            <a:pPr algn="ctr"/>
            <a:r>
              <a:rPr lang="en-US" sz="3200" dirty="0"/>
              <a:t>Consciousness and Cognition in Plants</a:t>
            </a:r>
          </a:p>
        </p:txBody>
      </p:sp>
      <p:pic>
        <p:nvPicPr>
          <p:cNvPr id="12290" name="Picture 2" descr="Description unavailable">
            <a:extLst>
              <a:ext uri="{FF2B5EF4-FFF2-40B4-BE49-F238E27FC236}">
                <a16:creationId xmlns:a16="http://schemas.microsoft.com/office/drawing/2014/main" id="{4CADE2E1-30B9-D745-A5C9-051B54347C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097" y="797838"/>
            <a:ext cx="4762500" cy="31718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F019F22-D085-E338-EEF7-B848571DF1B9}"/>
              </a:ext>
            </a:extLst>
          </p:cNvPr>
          <p:cNvSpPr txBox="1"/>
          <p:nvPr/>
        </p:nvSpPr>
        <p:spPr>
          <a:xfrm>
            <a:off x="1821355" y="4067503"/>
            <a:ext cx="1903983" cy="369332"/>
          </a:xfrm>
          <a:prstGeom prst="rect">
            <a:avLst/>
          </a:prstGeom>
          <a:noFill/>
        </p:spPr>
        <p:txBody>
          <a:bodyPr wrap="none" rtlCol="0">
            <a:spAutoFit/>
          </a:bodyPr>
          <a:lstStyle/>
          <a:p>
            <a:r>
              <a:rPr lang="en-US" dirty="0"/>
              <a:t>Graphical Abstract</a:t>
            </a:r>
          </a:p>
        </p:txBody>
      </p:sp>
      <p:sp>
        <p:nvSpPr>
          <p:cNvPr id="8" name="TextBox 7">
            <a:extLst>
              <a:ext uri="{FF2B5EF4-FFF2-40B4-BE49-F238E27FC236}">
                <a16:creationId xmlns:a16="http://schemas.microsoft.com/office/drawing/2014/main" id="{8A90ABA6-186B-CC56-B7C3-BE0CDA585E15}"/>
              </a:ext>
            </a:extLst>
          </p:cNvPr>
          <p:cNvSpPr txBox="1"/>
          <p:nvPr/>
        </p:nvSpPr>
        <p:spPr>
          <a:xfrm>
            <a:off x="5552886" y="797838"/>
            <a:ext cx="6379780" cy="5170646"/>
          </a:xfrm>
          <a:prstGeom prst="rect">
            <a:avLst/>
          </a:prstGeom>
          <a:noFill/>
        </p:spPr>
        <p:txBody>
          <a:bodyPr wrap="square" rtlCol="0">
            <a:spAutoFit/>
          </a:bodyPr>
          <a:lstStyle/>
          <a:p>
            <a:pPr algn="l"/>
            <a:r>
              <a:rPr lang="en-US" sz="1100" b="1" i="0" dirty="0">
                <a:solidFill>
                  <a:srgbClr val="374151"/>
                </a:solidFill>
                <a:effectLst/>
              </a:rPr>
              <a:t>Plant Consciousness</a:t>
            </a:r>
          </a:p>
          <a:p>
            <a:pPr algn="l"/>
            <a:endParaRPr lang="en-US" sz="1100" b="0" i="0" dirty="0">
              <a:solidFill>
                <a:srgbClr val="374151"/>
              </a:solidFill>
              <a:effectLst/>
            </a:endParaRPr>
          </a:p>
          <a:p>
            <a:pPr algn="l"/>
            <a:r>
              <a:rPr lang="en-US" sz="1100" b="1" i="0" dirty="0">
                <a:solidFill>
                  <a:srgbClr val="374151"/>
                </a:solidFill>
                <a:effectLst/>
              </a:rPr>
              <a:t>Central Question</a:t>
            </a:r>
            <a:r>
              <a:rPr lang="en-US" sz="1100" b="0" i="0" dirty="0">
                <a:solidFill>
                  <a:srgbClr val="374151"/>
                </a:solidFill>
                <a:effectLst/>
              </a:rPr>
              <a:t>: The primary concern is determining whether plants possess consciousness and understanding what being conscious feels like for a plant. Addressing these questions requires interdisciplinary research spanning plant biology, ecology, neurobiology, and cognitive science.</a:t>
            </a:r>
          </a:p>
          <a:p>
            <a:pPr algn="l">
              <a:buFont typeface="Arial" panose="020B0604020202020204" pitchFamily="34" charset="0"/>
              <a:buChar char="•"/>
            </a:pPr>
            <a:endParaRPr lang="en-US" sz="1100" b="0" i="0" dirty="0">
              <a:solidFill>
                <a:srgbClr val="374151"/>
              </a:solidFill>
              <a:effectLst/>
            </a:endParaRPr>
          </a:p>
          <a:p>
            <a:pPr algn="l"/>
            <a:r>
              <a:rPr lang="en-US" sz="1100" b="1" i="0" dirty="0">
                <a:solidFill>
                  <a:srgbClr val="374151"/>
                </a:solidFill>
                <a:effectLst/>
              </a:rPr>
              <a:t>Behavior and Consciousness</a:t>
            </a:r>
            <a:r>
              <a:rPr lang="en-US" sz="1100" b="0" i="0" dirty="0">
                <a:solidFill>
                  <a:srgbClr val="374151"/>
                </a:solidFill>
                <a:effectLst/>
              </a:rPr>
              <a:t>: One viewpoint suggests that plant behavior, being genetically and environmentally determined, doesn't imply consciousness. However, there is an argument that if consciousness evolved to support intelligent, adaptive behavior, then plants could be sentient. Contradicting common beliefs, empirical data indicates that plants exhibit many cognitive abilities once thought unique to animals. This evidence implies plants might be sentient.</a:t>
            </a:r>
          </a:p>
          <a:p>
            <a:pPr algn="l">
              <a:buFont typeface="Arial" panose="020B0604020202020204" pitchFamily="34" charset="0"/>
              <a:buChar char="•"/>
            </a:pPr>
            <a:endParaRPr lang="en-US" sz="1100" b="0" i="0" dirty="0">
              <a:solidFill>
                <a:srgbClr val="374151"/>
              </a:solidFill>
              <a:effectLst/>
            </a:endParaRPr>
          </a:p>
          <a:p>
            <a:pPr algn="l"/>
            <a:r>
              <a:rPr lang="en-US" sz="1100" b="1" i="0" dirty="0">
                <a:solidFill>
                  <a:srgbClr val="374151"/>
                </a:solidFill>
                <a:effectLst/>
              </a:rPr>
              <a:t>The Nervous System Debate</a:t>
            </a:r>
            <a:r>
              <a:rPr lang="en-US" sz="1100" b="0" i="0" dirty="0">
                <a:solidFill>
                  <a:srgbClr val="374151"/>
                </a:solidFill>
                <a:effectLst/>
              </a:rPr>
              <a:t>: A common counter-argument is that plants lack a nervous system, traditionally seen as essential for consciousness. This argument is contentious for two main reasons:</a:t>
            </a:r>
          </a:p>
          <a:p>
            <a:pPr marL="742950" lvl="1" indent="-285750" algn="l">
              <a:buFont typeface="Arial" panose="020B0604020202020204" pitchFamily="34" charset="0"/>
              <a:buChar char="•"/>
            </a:pPr>
            <a:r>
              <a:rPr lang="en-US" sz="1100" b="0" i="0" dirty="0">
                <a:solidFill>
                  <a:srgbClr val="374151"/>
                </a:solidFill>
                <a:effectLst/>
              </a:rPr>
              <a:t>Assuming only beings with nervous systems can be conscious is problematic as there's no scientific consensus on the necessary physical structures for consciousness.</a:t>
            </a:r>
          </a:p>
          <a:p>
            <a:pPr marL="742950" lvl="1" indent="-285750" algn="l">
              <a:buFont typeface="Arial" panose="020B0604020202020204" pitchFamily="34" charset="0"/>
              <a:buChar char="•"/>
            </a:pPr>
            <a:r>
              <a:rPr lang="en-US" sz="1100" b="0" i="0" dirty="0">
                <a:solidFill>
                  <a:srgbClr val="374151"/>
                </a:solidFill>
                <a:effectLst/>
              </a:rPr>
              <a:t>Plants, through their unique adaptations like phenotypic plasticity, could have evolved different structures for consciousness, unlike the nervous system in animals. The study of plant neurobiology might offer insights into possible plant sentience.</a:t>
            </a:r>
          </a:p>
          <a:p>
            <a:pPr lvl="1" algn="l"/>
            <a:endParaRPr lang="en-US" sz="1100" b="0" i="0" dirty="0">
              <a:solidFill>
                <a:srgbClr val="374151"/>
              </a:solidFill>
              <a:effectLst/>
            </a:endParaRPr>
          </a:p>
          <a:p>
            <a:pPr algn="l"/>
            <a:r>
              <a:rPr lang="en-US" sz="1100" b="1" i="0" dirty="0">
                <a:solidFill>
                  <a:srgbClr val="374151"/>
                </a:solidFill>
                <a:effectLst/>
              </a:rPr>
              <a:t>Research is in Early Stages</a:t>
            </a:r>
            <a:r>
              <a:rPr lang="en-US" sz="1100" b="0" i="0" dirty="0">
                <a:solidFill>
                  <a:srgbClr val="374151"/>
                </a:solidFill>
                <a:effectLst/>
              </a:rPr>
              <a:t>: Our understanding of plant consciousness is still budding. Future research areas might include:</a:t>
            </a:r>
          </a:p>
          <a:p>
            <a:pPr marL="742950" lvl="1" indent="-285750" algn="l">
              <a:buFont typeface="Arial" panose="020B0604020202020204" pitchFamily="34" charset="0"/>
              <a:buChar char="•"/>
            </a:pPr>
            <a:r>
              <a:rPr lang="en-US" sz="1100" b="0" i="0" dirty="0">
                <a:solidFill>
                  <a:srgbClr val="374151"/>
                </a:solidFill>
                <a:effectLst/>
              </a:rPr>
              <a:t>Determining if current cognitive science models, theories, and techniques are adequate to understand plant cognitive processes.</a:t>
            </a:r>
          </a:p>
          <a:p>
            <a:pPr marL="742950" lvl="1" indent="-285750" algn="l">
              <a:buFont typeface="Arial" panose="020B0604020202020204" pitchFamily="34" charset="0"/>
              <a:buChar char="•"/>
            </a:pPr>
            <a:r>
              <a:rPr lang="en-US" sz="1100" b="0" i="0" dirty="0">
                <a:solidFill>
                  <a:srgbClr val="374151"/>
                </a:solidFill>
                <a:effectLst/>
              </a:rPr>
              <a:t>Exploring the potential of comparative studies to uncover plant decision-making, learning, and anticipatory behaviors.</a:t>
            </a:r>
          </a:p>
          <a:p>
            <a:pPr marL="742950" lvl="1" indent="-285750" algn="l">
              <a:buFont typeface="Arial" panose="020B0604020202020204" pitchFamily="34" charset="0"/>
              <a:buChar char="•"/>
            </a:pPr>
            <a:r>
              <a:rPr lang="en-US" sz="1100" b="0" i="0" dirty="0">
                <a:solidFill>
                  <a:srgbClr val="374151"/>
                </a:solidFill>
                <a:effectLst/>
              </a:rPr>
              <a:t>Assessing techniques like time-lapse as initial tools for understanding plant consciousness.</a:t>
            </a:r>
          </a:p>
          <a:p>
            <a:pPr marL="742950" lvl="1" indent="-285750" algn="l">
              <a:buFont typeface="Arial" panose="020B0604020202020204" pitchFamily="34" charset="0"/>
              <a:buChar char="•"/>
            </a:pPr>
            <a:r>
              <a:rPr lang="en-US" sz="1100" b="0" i="0" dirty="0">
                <a:solidFill>
                  <a:srgbClr val="374151"/>
                </a:solidFill>
                <a:effectLst/>
              </a:rPr>
              <a:t>Investigating whether vascular systems can implement consciousness and how.</a:t>
            </a:r>
          </a:p>
          <a:p>
            <a:pPr marL="742950" lvl="1" indent="-285750" algn="l">
              <a:buFont typeface="Arial" panose="020B0604020202020204" pitchFamily="34" charset="0"/>
              <a:buChar char="•"/>
            </a:pPr>
            <a:r>
              <a:rPr lang="en-US" sz="1100" b="0" i="0" dirty="0">
                <a:solidFill>
                  <a:srgbClr val="374151"/>
                </a:solidFill>
                <a:effectLst/>
              </a:rPr>
              <a:t>Using plant consciousness studies to broaden our overall understanding of consciousness.</a:t>
            </a:r>
          </a:p>
          <a:p>
            <a:endParaRPr lang="en-US" sz="1100" dirty="0"/>
          </a:p>
        </p:txBody>
      </p:sp>
    </p:spTree>
    <p:extLst>
      <p:ext uri="{BB962C8B-B14F-4D97-AF65-F5344CB8AC3E}">
        <p14:creationId xmlns:p14="http://schemas.microsoft.com/office/powerpoint/2010/main" val="2950381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B4B58D6-6102-444F-B284-A97ADD146268}"/>
              </a:ext>
            </a:extLst>
          </p:cNvPr>
          <p:cNvSpPr>
            <a:spLocks noGrp="1"/>
          </p:cNvSpPr>
          <p:nvPr>
            <p:ph type="sldNum" sz="quarter" idx="12"/>
          </p:nvPr>
        </p:nvSpPr>
        <p:spPr/>
        <p:txBody>
          <a:bodyPr/>
          <a:lstStyle/>
          <a:p>
            <a:fld id="{AA39AD06-24D5-4BD7-A5D9-D7D60C888695}" type="slidenum">
              <a:rPr lang="en-US" smtClean="0"/>
              <a:t>2</a:t>
            </a:fld>
            <a:endParaRPr lang="en-US"/>
          </a:p>
        </p:txBody>
      </p:sp>
      <p:sp>
        <p:nvSpPr>
          <p:cNvPr id="4" name="TextBox 3">
            <a:extLst>
              <a:ext uri="{FF2B5EF4-FFF2-40B4-BE49-F238E27FC236}">
                <a16:creationId xmlns:a16="http://schemas.microsoft.com/office/drawing/2014/main" id="{BD318587-C887-4F26-BCBB-B7A65BDC70CE}"/>
              </a:ext>
            </a:extLst>
          </p:cNvPr>
          <p:cNvSpPr txBox="1"/>
          <p:nvPr/>
        </p:nvSpPr>
        <p:spPr>
          <a:xfrm>
            <a:off x="4794169" y="33090"/>
            <a:ext cx="2160015" cy="707886"/>
          </a:xfrm>
          <a:prstGeom prst="rect">
            <a:avLst/>
          </a:prstGeom>
          <a:noFill/>
        </p:spPr>
        <p:txBody>
          <a:bodyPr wrap="none" rtlCol="0">
            <a:spAutoFit/>
          </a:bodyPr>
          <a:lstStyle/>
          <a:p>
            <a:r>
              <a:rPr lang="en-US" sz="4000" dirty="0"/>
              <a:t>Overview</a:t>
            </a:r>
          </a:p>
        </p:txBody>
      </p:sp>
      <p:sp>
        <p:nvSpPr>
          <p:cNvPr id="2" name="TextBox 1">
            <a:extLst>
              <a:ext uri="{FF2B5EF4-FFF2-40B4-BE49-F238E27FC236}">
                <a16:creationId xmlns:a16="http://schemas.microsoft.com/office/drawing/2014/main" id="{557B2BEC-6B5E-4F53-9856-F1A496EBCAFB}"/>
              </a:ext>
            </a:extLst>
          </p:cNvPr>
          <p:cNvSpPr txBox="1"/>
          <p:nvPr/>
        </p:nvSpPr>
        <p:spPr>
          <a:xfrm>
            <a:off x="937260" y="1074420"/>
            <a:ext cx="10447020" cy="281461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t>Review of Theory of Consciousness</a:t>
            </a:r>
          </a:p>
          <a:p>
            <a:pPr marL="285750" indent="-285750">
              <a:lnSpc>
                <a:spcPct val="150000"/>
              </a:lnSpc>
              <a:buFont typeface="Arial" panose="020B0604020202020204" pitchFamily="34" charset="0"/>
              <a:buChar char="•"/>
            </a:pPr>
            <a:r>
              <a:rPr lang="en-US" sz="2000" dirty="0"/>
              <a:t>Advancements with LLMs</a:t>
            </a:r>
          </a:p>
          <a:p>
            <a:pPr marL="285750" indent="-285750">
              <a:lnSpc>
                <a:spcPct val="150000"/>
              </a:lnSpc>
              <a:buFont typeface="Arial" panose="020B0604020202020204" pitchFamily="34" charset="0"/>
              <a:buChar char="•"/>
            </a:pPr>
            <a:r>
              <a:rPr lang="en-US" sz="2000" dirty="0"/>
              <a:t>Sparks of AGI?</a:t>
            </a:r>
          </a:p>
          <a:p>
            <a:pPr marL="285750" indent="-285750">
              <a:lnSpc>
                <a:spcPct val="150000"/>
              </a:lnSpc>
              <a:buFont typeface="Arial" panose="020B0604020202020204" pitchFamily="34" charset="0"/>
              <a:buChar char="•"/>
            </a:pPr>
            <a:r>
              <a:rPr lang="en-US" sz="2000" b="0" i="0" dirty="0">
                <a:solidFill>
                  <a:srgbClr val="1D1C1D"/>
                </a:solidFill>
                <a:effectLst/>
                <a:latin typeface="Slack-Lato"/>
              </a:rPr>
              <a:t>Theoretical Computer Science Perspective on Consciousness </a:t>
            </a:r>
          </a:p>
          <a:p>
            <a:pPr marL="285750" indent="-285750">
              <a:lnSpc>
                <a:spcPct val="150000"/>
              </a:lnSpc>
              <a:buFont typeface="Arial" panose="020B0604020202020204" pitchFamily="34" charset="0"/>
              <a:buChar char="•"/>
            </a:pPr>
            <a:r>
              <a:rPr lang="en-US" sz="2000" b="0" i="0" dirty="0">
                <a:solidFill>
                  <a:srgbClr val="1D1C1D"/>
                </a:solidFill>
                <a:effectLst/>
                <a:latin typeface="Slack-Lato"/>
              </a:rPr>
              <a:t>Consciousness and Cognition in Plants</a:t>
            </a:r>
            <a:endParaRPr lang="en-US" sz="2000" dirty="0">
              <a:solidFill>
                <a:srgbClr val="1D1C1D"/>
              </a:solidFill>
              <a:latin typeface="Slack-Lato"/>
            </a:endParaRPr>
          </a:p>
          <a:p>
            <a:pPr marL="285750" indent="-285750">
              <a:lnSpc>
                <a:spcPct val="150000"/>
              </a:lnSpc>
              <a:buFont typeface="Arial" panose="020B0604020202020204" pitchFamily="34" charset="0"/>
              <a:buChar char="•"/>
            </a:pPr>
            <a:r>
              <a:rPr lang="en-US" sz="2000" dirty="0">
                <a:solidFill>
                  <a:srgbClr val="1D1C1D"/>
                </a:solidFill>
                <a:latin typeface="Slack-Lato"/>
              </a:rPr>
              <a:t>Discussion</a:t>
            </a:r>
            <a:endParaRPr lang="en-US" sz="2000" dirty="0"/>
          </a:p>
        </p:txBody>
      </p:sp>
      <p:sp>
        <p:nvSpPr>
          <p:cNvPr id="6" name="Footer Placeholder 5">
            <a:extLst>
              <a:ext uri="{FF2B5EF4-FFF2-40B4-BE49-F238E27FC236}">
                <a16:creationId xmlns:a16="http://schemas.microsoft.com/office/drawing/2014/main" id="{19D967CB-93D2-0145-C704-0800CD9C6B87}"/>
              </a:ext>
            </a:extLst>
          </p:cNvPr>
          <p:cNvSpPr>
            <a:spLocks noGrp="1"/>
          </p:cNvSpPr>
          <p:nvPr>
            <p:ph type="ftr" sz="quarter" idx="11"/>
          </p:nvPr>
        </p:nvSpPr>
        <p:spPr/>
        <p:txBody>
          <a:bodyPr/>
          <a:lstStyle/>
          <a:p>
            <a:r>
              <a:rPr lang="en-US"/>
              <a:t>Sparking Plant Consciousness</a:t>
            </a:r>
          </a:p>
        </p:txBody>
      </p:sp>
    </p:spTree>
    <p:extLst>
      <p:ext uri="{BB962C8B-B14F-4D97-AF65-F5344CB8AC3E}">
        <p14:creationId xmlns:p14="http://schemas.microsoft.com/office/powerpoint/2010/main" val="3071294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A90D0D0-E5B9-8901-26A5-920FB591B104}"/>
              </a:ext>
            </a:extLst>
          </p:cNvPr>
          <p:cNvSpPr>
            <a:spLocks noGrp="1"/>
          </p:cNvSpPr>
          <p:nvPr>
            <p:ph type="ftr" sz="quarter" idx="11"/>
          </p:nvPr>
        </p:nvSpPr>
        <p:spPr/>
        <p:txBody>
          <a:bodyPr/>
          <a:lstStyle/>
          <a:p>
            <a:r>
              <a:rPr lang="en-US"/>
              <a:t>Sparking Plant Consciousness</a:t>
            </a:r>
          </a:p>
        </p:txBody>
      </p:sp>
      <p:sp>
        <p:nvSpPr>
          <p:cNvPr id="3" name="Slide Number Placeholder 2">
            <a:extLst>
              <a:ext uri="{FF2B5EF4-FFF2-40B4-BE49-F238E27FC236}">
                <a16:creationId xmlns:a16="http://schemas.microsoft.com/office/drawing/2014/main" id="{893735C8-2D3E-30F8-053D-D69D3B2A54D0}"/>
              </a:ext>
            </a:extLst>
          </p:cNvPr>
          <p:cNvSpPr>
            <a:spLocks noGrp="1"/>
          </p:cNvSpPr>
          <p:nvPr>
            <p:ph type="sldNum" sz="quarter" idx="12"/>
          </p:nvPr>
        </p:nvSpPr>
        <p:spPr/>
        <p:txBody>
          <a:bodyPr/>
          <a:lstStyle/>
          <a:p>
            <a:fld id="{AA39AD06-24D5-4BD7-A5D9-D7D60C888695}" type="slidenum">
              <a:rPr lang="en-US" smtClean="0"/>
              <a:t>20</a:t>
            </a:fld>
            <a:endParaRPr lang="en-US"/>
          </a:p>
        </p:txBody>
      </p:sp>
      <p:sp>
        <p:nvSpPr>
          <p:cNvPr id="4" name="TextBox 3">
            <a:extLst>
              <a:ext uri="{FF2B5EF4-FFF2-40B4-BE49-F238E27FC236}">
                <a16:creationId xmlns:a16="http://schemas.microsoft.com/office/drawing/2014/main" id="{DEC3EE2E-2F55-E26D-BE85-6B02EA14DFC1}"/>
              </a:ext>
            </a:extLst>
          </p:cNvPr>
          <p:cNvSpPr txBox="1"/>
          <p:nvPr/>
        </p:nvSpPr>
        <p:spPr>
          <a:xfrm>
            <a:off x="392097" y="213063"/>
            <a:ext cx="11407806" cy="584775"/>
          </a:xfrm>
          <a:prstGeom prst="rect">
            <a:avLst/>
          </a:prstGeom>
          <a:noFill/>
        </p:spPr>
        <p:txBody>
          <a:bodyPr wrap="square" rtlCol="0">
            <a:spAutoFit/>
          </a:bodyPr>
          <a:lstStyle/>
          <a:p>
            <a:pPr algn="ctr"/>
            <a:r>
              <a:rPr lang="en-US" sz="3200" dirty="0"/>
              <a:t>Consciousness and Cognition in Plants</a:t>
            </a:r>
          </a:p>
        </p:txBody>
      </p:sp>
      <p:pic>
        <p:nvPicPr>
          <p:cNvPr id="12290" name="Picture 2" descr="Description unavailable">
            <a:extLst>
              <a:ext uri="{FF2B5EF4-FFF2-40B4-BE49-F238E27FC236}">
                <a16:creationId xmlns:a16="http://schemas.microsoft.com/office/drawing/2014/main" id="{4CADE2E1-30B9-D745-A5C9-051B54347C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097" y="797838"/>
            <a:ext cx="4762500" cy="31718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F019F22-D085-E338-EEF7-B848571DF1B9}"/>
              </a:ext>
            </a:extLst>
          </p:cNvPr>
          <p:cNvSpPr txBox="1"/>
          <p:nvPr/>
        </p:nvSpPr>
        <p:spPr>
          <a:xfrm>
            <a:off x="1821355" y="4067503"/>
            <a:ext cx="1903983" cy="369332"/>
          </a:xfrm>
          <a:prstGeom prst="rect">
            <a:avLst/>
          </a:prstGeom>
          <a:noFill/>
        </p:spPr>
        <p:txBody>
          <a:bodyPr wrap="none" rtlCol="0">
            <a:spAutoFit/>
          </a:bodyPr>
          <a:lstStyle/>
          <a:p>
            <a:r>
              <a:rPr lang="en-US" dirty="0"/>
              <a:t>Graphical Abstract</a:t>
            </a:r>
          </a:p>
        </p:txBody>
      </p:sp>
      <p:sp>
        <p:nvSpPr>
          <p:cNvPr id="8" name="TextBox 7">
            <a:extLst>
              <a:ext uri="{FF2B5EF4-FFF2-40B4-BE49-F238E27FC236}">
                <a16:creationId xmlns:a16="http://schemas.microsoft.com/office/drawing/2014/main" id="{8A90ABA6-186B-CC56-B7C3-BE0CDA585E15}"/>
              </a:ext>
            </a:extLst>
          </p:cNvPr>
          <p:cNvSpPr txBox="1"/>
          <p:nvPr/>
        </p:nvSpPr>
        <p:spPr>
          <a:xfrm>
            <a:off x="5552886" y="797838"/>
            <a:ext cx="6379780" cy="3939540"/>
          </a:xfrm>
          <a:prstGeom prst="rect">
            <a:avLst/>
          </a:prstGeom>
          <a:noFill/>
        </p:spPr>
        <p:txBody>
          <a:bodyPr wrap="square" rtlCol="0">
            <a:spAutoFit/>
          </a:bodyPr>
          <a:lstStyle/>
          <a:p>
            <a:pPr algn="l"/>
            <a:r>
              <a:rPr lang="en-US" sz="2800" b="1" i="0" dirty="0">
                <a:solidFill>
                  <a:srgbClr val="374151"/>
                </a:solidFill>
                <a:effectLst/>
              </a:rPr>
              <a:t>PLANT COGNITION</a:t>
            </a:r>
          </a:p>
          <a:p>
            <a:pPr algn="l"/>
            <a:endParaRPr lang="en-US" sz="1100" b="0" i="0" dirty="0">
              <a:solidFill>
                <a:srgbClr val="374151"/>
              </a:solidFill>
              <a:effectLst/>
            </a:endParaRPr>
          </a:p>
          <a:p>
            <a:pPr marL="171450" indent="-171450">
              <a:buFont typeface="Arial" panose="020B0604020202020204" pitchFamily="34" charset="0"/>
              <a:buChar char="•"/>
            </a:pPr>
            <a:r>
              <a:rPr lang="en-US" sz="2000" b="1" i="0" dirty="0">
                <a:solidFill>
                  <a:srgbClr val="374151"/>
                </a:solidFill>
                <a:effectLst/>
              </a:rPr>
              <a:t>Communication</a:t>
            </a:r>
          </a:p>
          <a:p>
            <a:pPr marL="171450" indent="-171450">
              <a:buFont typeface="Arial" panose="020B0604020202020204" pitchFamily="34" charset="0"/>
              <a:buChar char="•"/>
            </a:pPr>
            <a:r>
              <a:rPr lang="en-US" sz="2000" b="1" i="0" dirty="0">
                <a:solidFill>
                  <a:srgbClr val="374151"/>
                </a:solidFill>
                <a:effectLst/>
              </a:rPr>
              <a:t>Kin recognition</a:t>
            </a:r>
          </a:p>
          <a:p>
            <a:pPr marL="171450" indent="-171450">
              <a:buFont typeface="Arial" panose="020B0604020202020204" pitchFamily="34" charset="0"/>
              <a:buChar char="•"/>
            </a:pPr>
            <a:r>
              <a:rPr lang="en-US" sz="2000" b="1" i="0" dirty="0">
                <a:solidFill>
                  <a:srgbClr val="374151"/>
                </a:solidFill>
                <a:effectLst/>
              </a:rPr>
              <a:t>Decision-making</a:t>
            </a:r>
          </a:p>
          <a:p>
            <a:pPr marL="171450" indent="-171450">
              <a:buFont typeface="Arial" panose="020B0604020202020204" pitchFamily="34" charset="0"/>
              <a:buChar char="•"/>
            </a:pPr>
            <a:r>
              <a:rPr lang="en-US" sz="2000" b="1" i="0" dirty="0">
                <a:solidFill>
                  <a:srgbClr val="374151"/>
                </a:solidFill>
                <a:effectLst/>
              </a:rPr>
              <a:t>Anticipatory behavior</a:t>
            </a:r>
          </a:p>
          <a:p>
            <a:pPr marL="171450" indent="-171450">
              <a:buFont typeface="Arial" panose="020B0604020202020204" pitchFamily="34" charset="0"/>
              <a:buChar char="•"/>
            </a:pPr>
            <a:r>
              <a:rPr lang="en-US" sz="2000" b="1" i="0" dirty="0">
                <a:solidFill>
                  <a:srgbClr val="374151"/>
                </a:solidFill>
                <a:effectLst/>
              </a:rPr>
              <a:t>Learning and memory</a:t>
            </a:r>
          </a:p>
          <a:p>
            <a:pPr marL="171450" indent="-171450">
              <a:buFont typeface="Arial" panose="020B0604020202020204" pitchFamily="34" charset="0"/>
              <a:buChar char="•"/>
            </a:pPr>
            <a:r>
              <a:rPr lang="en-US" sz="2000" b="1" i="0" dirty="0">
                <a:solidFill>
                  <a:srgbClr val="374151"/>
                </a:solidFill>
                <a:effectLst/>
              </a:rPr>
              <a:t>Foraging and competition</a:t>
            </a:r>
          </a:p>
          <a:p>
            <a:pPr marL="171450" indent="-171450">
              <a:buFont typeface="Arial" panose="020B0604020202020204" pitchFamily="34" charset="0"/>
              <a:buChar char="•"/>
            </a:pPr>
            <a:r>
              <a:rPr lang="en-US" sz="2000" b="1" i="0" dirty="0">
                <a:solidFill>
                  <a:srgbClr val="374151"/>
                </a:solidFill>
                <a:effectLst/>
              </a:rPr>
              <a:t>Risk sensitivity</a:t>
            </a:r>
          </a:p>
          <a:p>
            <a:pPr marL="171450" indent="-171450">
              <a:buFont typeface="Arial" panose="020B0604020202020204" pitchFamily="34" charset="0"/>
              <a:buChar char="•"/>
            </a:pPr>
            <a:r>
              <a:rPr lang="en-US" sz="2000" b="1" i="0" dirty="0">
                <a:solidFill>
                  <a:srgbClr val="374151"/>
                </a:solidFill>
                <a:effectLst/>
              </a:rPr>
              <a:t>Mimicry</a:t>
            </a:r>
          </a:p>
          <a:p>
            <a:pPr marL="171450" indent="-171450">
              <a:buFont typeface="Arial" panose="020B0604020202020204" pitchFamily="34" charset="0"/>
              <a:buChar char="•"/>
            </a:pPr>
            <a:r>
              <a:rPr lang="en-US" sz="2000" b="1" i="0" dirty="0">
                <a:solidFill>
                  <a:srgbClr val="374151"/>
                </a:solidFill>
                <a:effectLst/>
              </a:rPr>
              <a:t>Numerosity</a:t>
            </a:r>
            <a:endParaRPr lang="en-US" sz="2000" b="0" i="0" dirty="0">
              <a:solidFill>
                <a:srgbClr val="374151"/>
              </a:solidFill>
              <a:effectLst/>
            </a:endParaRPr>
          </a:p>
          <a:p>
            <a:pPr marL="171450" indent="-171450">
              <a:buFont typeface="Arial" panose="020B0604020202020204" pitchFamily="34" charset="0"/>
              <a:buChar char="•"/>
            </a:pPr>
            <a:r>
              <a:rPr lang="en-US" sz="2000" b="1" i="0" dirty="0">
                <a:solidFill>
                  <a:srgbClr val="374151"/>
                </a:solidFill>
                <a:effectLst/>
              </a:rPr>
              <a:t>Swarm intelligence</a:t>
            </a:r>
            <a:endParaRPr lang="en-US" sz="2000" b="0" i="0" dirty="0">
              <a:solidFill>
                <a:srgbClr val="374151"/>
              </a:solidFill>
              <a:effectLst/>
            </a:endParaRPr>
          </a:p>
          <a:p>
            <a:pPr marL="171450" indent="-171450">
              <a:buFont typeface="Arial" panose="020B0604020202020204" pitchFamily="34" charset="0"/>
              <a:buChar char="•"/>
            </a:pPr>
            <a:endParaRPr lang="en-US" sz="1100" dirty="0"/>
          </a:p>
        </p:txBody>
      </p:sp>
    </p:spTree>
    <p:extLst>
      <p:ext uri="{BB962C8B-B14F-4D97-AF65-F5344CB8AC3E}">
        <p14:creationId xmlns:p14="http://schemas.microsoft.com/office/powerpoint/2010/main" val="14250804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A90D0D0-E5B9-8901-26A5-920FB591B104}"/>
              </a:ext>
            </a:extLst>
          </p:cNvPr>
          <p:cNvSpPr>
            <a:spLocks noGrp="1"/>
          </p:cNvSpPr>
          <p:nvPr>
            <p:ph type="ftr" sz="quarter" idx="11"/>
          </p:nvPr>
        </p:nvSpPr>
        <p:spPr/>
        <p:txBody>
          <a:bodyPr/>
          <a:lstStyle/>
          <a:p>
            <a:r>
              <a:rPr lang="en-US"/>
              <a:t>Sparking Plant Consciousness</a:t>
            </a:r>
          </a:p>
        </p:txBody>
      </p:sp>
      <p:sp>
        <p:nvSpPr>
          <p:cNvPr id="3" name="Slide Number Placeholder 2">
            <a:extLst>
              <a:ext uri="{FF2B5EF4-FFF2-40B4-BE49-F238E27FC236}">
                <a16:creationId xmlns:a16="http://schemas.microsoft.com/office/drawing/2014/main" id="{893735C8-2D3E-30F8-053D-D69D3B2A54D0}"/>
              </a:ext>
            </a:extLst>
          </p:cNvPr>
          <p:cNvSpPr>
            <a:spLocks noGrp="1"/>
          </p:cNvSpPr>
          <p:nvPr>
            <p:ph type="sldNum" sz="quarter" idx="12"/>
          </p:nvPr>
        </p:nvSpPr>
        <p:spPr/>
        <p:txBody>
          <a:bodyPr/>
          <a:lstStyle/>
          <a:p>
            <a:fld id="{AA39AD06-24D5-4BD7-A5D9-D7D60C888695}" type="slidenum">
              <a:rPr lang="en-US" smtClean="0"/>
              <a:t>21</a:t>
            </a:fld>
            <a:endParaRPr lang="en-US"/>
          </a:p>
        </p:txBody>
      </p:sp>
      <p:sp>
        <p:nvSpPr>
          <p:cNvPr id="4" name="TextBox 3">
            <a:extLst>
              <a:ext uri="{FF2B5EF4-FFF2-40B4-BE49-F238E27FC236}">
                <a16:creationId xmlns:a16="http://schemas.microsoft.com/office/drawing/2014/main" id="{DEC3EE2E-2F55-E26D-BE85-6B02EA14DFC1}"/>
              </a:ext>
            </a:extLst>
          </p:cNvPr>
          <p:cNvSpPr txBox="1"/>
          <p:nvPr/>
        </p:nvSpPr>
        <p:spPr>
          <a:xfrm>
            <a:off x="392097" y="213063"/>
            <a:ext cx="11407806" cy="584775"/>
          </a:xfrm>
          <a:prstGeom prst="rect">
            <a:avLst/>
          </a:prstGeom>
          <a:noFill/>
        </p:spPr>
        <p:txBody>
          <a:bodyPr wrap="square" rtlCol="0">
            <a:spAutoFit/>
          </a:bodyPr>
          <a:lstStyle/>
          <a:p>
            <a:pPr algn="ctr"/>
            <a:r>
              <a:rPr lang="en-US" sz="3200" dirty="0"/>
              <a:t>Consciousness and Cognition in Plants</a:t>
            </a:r>
          </a:p>
        </p:txBody>
      </p:sp>
      <p:pic>
        <p:nvPicPr>
          <p:cNvPr id="12290" name="Picture 2" descr="Description unavailable">
            <a:extLst>
              <a:ext uri="{FF2B5EF4-FFF2-40B4-BE49-F238E27FC236}">
                <a16:creationId xmlns:a16="http://schemas.microsoft.com/office/drawing/2014/main" id="{4CADE2E1-30B9-D745-A5C9-051B54347C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097" y="797838"/>
            <a:ext cx="4762500" cy="31718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F019F22-D085-E338-EEF7-B848571DF1B9}"/>
              </a:ext>
            </a:extLst>
          </p:cNvPr>
          <p:cNvSpPr txBox="1"/>
          <p:nvPr/>
        </p:nvSpPr>
        <p:spPr>
          <a:xfrm>
            <a:off x="1821355" y="4067503"/>
            <a:ext cx="1903983" cy="369332"/>
          </a:xfrm>
          <a:prstGeom prst="rect">
            <a:avLst/>
          </a:prstGeom>
          <a:noFill/>
        </p:spPr>
        <p:txBody>
          <a:bodyPr wrap="none" rtlCol="0">
            <a:spAutoFit/>
          </a:bodyPr>
          <a:lstStyle/>
          <a:p>
            <a:r>
              <a:rPr lang="en-US" dirty="0"/>
              <a:t>Graphical Abstract</a:t>
            </a:r>
          </a:p>
        </p:txBody>
      </p:sp>
      <p:sp>
        <p:nvSpPr>
          <p:cNvPr id="8" name="TextBox 7">
            <a:extLst>
              <a:ext uri="{FF2B5EF4-FFF2-40B4-BE49-F238E27FC236}">
                <a16:creationId xmlns:a16="http://schemas.microsoft.com/office/drawing/2014/main" id="{8A90ABA6-186B-CC56-B7C3-BE0CDA585E15}"/>
              </a:ext>
            </a:extLst>
          </p:cNvPr>
          <p:cNvSpPr txBox="1"/>
          <p:nvPr/>
        </p:nvSpPr>
        <p:spPr>
          <a:xfrm>
            <a:off x="5552886" y="797838"/>
            <a:ext cx="6379780" cy="4124206"/>
          </a:xfrm>
          <a:prstGeom prst="rect">
            <a:avLst/>
          </a:prstGeom>
          <a:noFill/>
        </p:spPr>
        <p:txBody>
          <a:bodyPr wrap="square" rtlCol="0">
            <a:spAutoFit/>
          </a:bodyPr>
          <a:lstStyle/>
          <a:p>
            <a:pPr algn="l"/>
            <a:r>
              <a:rPr lang="en-US" sz="2400" b="0" i="0" dirty="0">
                <a:solidFill>
                  <a:srgbClr val="374151"/>
                </a:solidFill>
                <a:effectLst/>
              </a:rPr>
              <a:t>Plant Neurobiology (PN)</a:t>
            </a:r>
          </a:p>
          <a:p>
            <a:pPr algn="l"/>
            <a:endParaRPr lang="en-US" sz="1400" b="1" i="0" dirty="0">
              <a:solidFill>
                <a:srgbClr val="374151"/>
              </a:solidFill>
              <a:effectLst/>
            </a:endParaRPr>
          </a:p>
          <a:p>
            <a:pPr algn="l"/>
            <a:r>
              <a:rPr lang="en-US" sz="1400" b="1" i="0" dirty="0">
                <a:solidFill>
                  <a:srgbClr val="374151"/>
                </a:solidFill>
                <a:effectLst/>
              </a:rPr>
              <a:t>Definition</a:t>
            </a:r>
            <a:r>
              <a:rPr lang="en-US" sz="1400" b="0" i="0" dirty="0">
                <a:solidFill>
                  <a:srgbClr val="374151"/>
                </a:solidFill>
                <a:effectLst/>
              </a:rPr>
              <a:t>: PN investigates plant signaling, focusing on how plants, as information-processing systems, perceive and act in a coordinated and intentional manner. </a:t>
            </a:r>
          </a:p>
          <a:p>
            <a:pPr algn="l"/>
            <a:endParaRPr lang="en-US" sz="1400" b="1" i="0" dirty="0">
              <a:solidFill>
                <a:srgbClr val="374151"/>
              </a:solidFill>
              <a:effectLst/>
            </a:endParaRPr>
          </a:p>
          <a:p>
            <a:pPr algn="l"/>
            <a:r>
              <a:rPr lang="en-US" sz="1400" b="1" i="0" dirty="0">
                <a:solidFill>
                  <a:srgbClr val="374151"/>
                </a:solidFill>
                <a:effectLst/>
              </a:rPr>
              <a:t>Mechanisms</a:t>
            </a:r>
            <a:r>
              <a:rPr lang="en-US" sz="1400" b="0" i="0" dirty="0">
                <a:solidFill>
                  <a:srgbClr val="374151"/>
                </a:solidFill>
                <a:effectLst/>
              </a:rPr>
              <a:t>:</a:t>
            </a:r>
          </a:p>
          <a:p>
            <a:pPr marL="742950" lvl="1" indent="-285750" algn="l">
              <a:buFont typeface="Arial" panose="020B0604020202020204" pitchFamily="34" charset="0"/>
              <a:buChar char="•"/>
            </a:pPr>
            <a:r>
              <a:rPr lang="en-US" sz="1400" b="0" i="0" dirty="0">
                <a:solidFill>
                  <a:srgbClr val="374151"/>
                </a:solidFill>
                <a:effectLst/>
              </a:rPr>
              <a:t>Plants process and combine information across their entire structure.</a:t>
            </a:r>
          </a:p>
          <a:p>
            <a:pPr marL="742950" lvl="1" indent="-285750" algn="l">
              <a:buFont typeface="Arial" panose="020B0604020202020204" pitchFamily="34" charset="0"/>
              <a:buChar char="•"/>
            </a:pPr>
            <a:r>
              <a:rPr lang="en-US" sz="1400" b="0" i="0" dirty="0">
                <a:solidFill>
                  <a:srgbClr val="374151"/>
                </a:solidFill>
                <a:effectLst/>
              </a:rPr>
              <a:t>Molecular-level functional similarities exist between animal and plant systems. Despite plants not having neurons, they possess neurotransmitters such as acetylcholine, dopamine, and serotonin.</a:t>
            </a:r>
          </a:p>
          <a:p>
            <a:pPr marL="742950" lvl="1" indent="-285750" algn="l">
              <a:buFont typeface="Arial" panose="020B0604020202020204" pitchFamily="34" charset="0"/>
              <a:buChar char="•"/>
            </a:pPr>
            <a:r>
              <a:rPr lang="en-US" sz="1400" b="0" i="0" dirty="0">
                <a:solidFill>
                  <a:srgbClr val="374151"/>
                </a:solidFill>
                <a:effectLst/>
              </a:rPr>
              <a:t>Plant cells, similar to neurons, react electrically to various environmental factors. They can produce action potentials like animal cells, which include phases like depolarization and hyperpolarization.</a:t>
            </a:r>
          </a:p>
          <a:p>
            <a:pPr marL="742950" lvl="1" indent="-285750" algn="l">
              <a:buFont typeface="Arial" panose="020B0604020202020204" pitchFamily="34" charset="0"/>
              <a:buChar char="•"/>
            </a:pPr>
            <a:r>
              <a:rPr lang="en-US" sz="1400" b="0" i="0" dirty="0">
                <a:solidFill>
                  <a:srgbClr val="374151"/>
                </a:solidFill>
                <a:effectLst/>
              </a:rPr>
              <a:t>Plants use chemical and electrical synapses, and plasmodesmata channels in plants are functionally equivalent to animal gap junctions.</a:t>
            </a:r>
          </a:p>
          <a:p>
            <a:pPr marL="742950" lvl="1" indent="-285750" algn="l">
              <a:buFont typeface="Arial" panose="020B0604020202020204" pitchFamily="34" charset="0"/>
              <a:buChar char="•"/>
            </a:pPr>
            <a:r>
              <a:rPr lang="en-US" sz="1400" b="0" i="0" dirty="0">
                <a:solidFill>
                  <a:srgbClr val="374151"/>
                </a:solidFill>
                <a:effectLst/>
              </a:rPr>
              <a:t>Electrical signals in plants move through a network including phloem, xylem, and cambium, with phloem being the main carrier of such signals over long distances.</a:t>
            </a:r>
          </a:p>
        </p:txBody>
      </p:sp>
    </p:spTree>
    <p:extLst>
      <p:ext uri="{BB962C8B-B14F-4D97-AF65-F5344CB8AC3E}">
        <p14:creationId xmlns:p14="http://schemas.microsoft.com/office/powerpoint/2010/main" val="2843023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A90D0D0-E5B9-8901-26A5-920FB591B104}"/>
              </a:ext>
            </a:extLst>
          </p:cNvPr>
          <p:cNvSpPr>
            <a:spLocks noGrp="1"/>
          </p:cNvSpPr>
          <p:nvPr>
            <p:ph type="ftr" sz="quarter" idx="11"/>
          </p:nvPr>
        </p:nvSpPr>
        <p:spPr/>
        <p:txBody>
          <a:bodyPr/>
          <a:lstStyle/>
          <a:p>
            <a:r>
              <a:rPr lang="en-US"/>
              <a:t>Sparking Plant Consciousness</a:t>
            </a:r>
          </a:p>
        </p:txBody>
      </p:sp>
      <p:sp>
        <p:nvSpPr>
          <p:cNvPr id="3" name="Slide Number Placeholder 2">
            <a:extLst>
              <a:ext uri="{FF2B5EF4-FFF2-40B4-BE49-F238E27FC236}">
                <a16:creationId xmlns:a16="http://schemas.microsoft.com/office/drawing/2014/main" id="{893735C8-2D3E-30F8-053D-D69D3B2A54D0}"/>
              </a:ext>
            </a:extLst>
          </p:cNvPr>
          <p:cNvSpPr>
            <a:spLocks noGrp="1"/>
          </p:cNvSpPr>
          <p:nvPr>
            <p:ph type="sldNum" sz="quarter" idx="12"/>
          </p:nvPr>
        </p:nvSpPr>
        <p:spPr/>
        <p:txBody>
          <a:bodyPr/>
          <a:lstStyle/>
          <a:p>
            <a:fld id="{AA39AD06-24D5-4BD7-A5D9-D7D60C888695}" type="slidenum">
              <a:rPr lang="en-US" smtClean="0"/>
              <a:t>22</a:t>
            </a:fld>
            <a:endParaRPr lang="en-US"/>
          </a:p>
        </p:txBody>
      </p:sp>
      <p:sp>
        <p:nvSpPr>
          <p:cNvPr id="4" name="TextBox 3">
            <a:extLst>
              <a:ext uri="{FF2B5EF4-FFF2-40B4-BE49-F238E27FC236}">
                <a16:creationId xmlns:a16="http://schemas.microsoft.com/office/drawing/2014/main" id="{DEC3EE2E-2F55-E26D-BE85-6B02EA14DFC1}"/>
              </a:ext>
            </a:extLst>
          </p:cNvPr>
          <p:cNvSpPr txBox="1"/>
          <p:nvPr/>
        </p:nvSpPr>
        <p:spPr>
          <a:xfrm>
            <a:off x="392097" y="213063"/>
            <a:ext cx="11407806" cy="584775"/>
          </a:xfrm>
          <a:prstGeom prst="rect">
            <a:avLst/>
          </a:prstGeom>
          <a:noFill/>
        </p:spPr>
        <p:txBody>
          <a:bodyPr wrap="square" rtlCol="0">
            <a:spAutoFit/>
          </a:bodyPr>
          <a:lstStyle/>
          <a:p>
            <a:pPr algn="ctr"/>
            <a:r>
              <a:rPr lang="en-US" sz="3200" dirty="0"/>
              <a:t>Consciousness and Cognition in Plants</a:t>
            </a:r>
          </a:p>
        </p:txBody>
      </p:sp>
      <p:pic>
        <p:nvPicPr>
          <p:cNvPr id="12290" name="Picture 2" descr="Description unavailable">
            <a:extLst>
              <a:ext uri="{FF2B5EF4-FFF2-40B4-BE49-F238E27FC236}">
                <a16:creationId xmlns:a16="http://schemas.microsoft.com/office/drawing/2014/main" id="{4CADE2E1-30B9-D745-A5C9-051B54347C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097" y="797838"/>
            <a:ext cx="4762500" cy="31718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F019F22-D085-E338-EEF7-B848571DF1B9}"/>
              </a:ext>
            </a:extLst>
          </p:cNvPr>
          <p:cNvSpPr txBox="1"/>
          <p:nvPr/>
        </p:nvSpPr>
        <p:spPr>
          <a:xfrm>
            <a:off x="1821355" y="4067503"/>
            <a:ext cx="1903983" cy="369332"/>
          </a:xfrm>
          <a:prstGeom prst="rect">
            <a:avLst/>
          </a:prstGeom>
          <a:noFill/>
        </p:spPr>
        <p:txBody>
          <a:bodyPr wrap="none" rtlCol="0">
            <a:spAutoFit/>
          </a:bodyPr>
          <a:lstStyle/>
          <a:p>
            <a:r>
              <a:rPr lang="en-US" dirty="0"/>
              <a:t>Graphical Abstract</a:t>
            </a:r>
          </a:p>
        </p:txBody>
      </p:sp>
      <p:sp>
        <p:nvSpPr>
          <p:cNvPr id="8" name="TextBox 7">
            <a:extLst>
              <a:ext uri="{FF2B5EF4-FFF2-40B4-BE49-F238E27FC236}">
                <a16:creationId xmlns:a16="http://schemas.microsoft.com/office/drawing/2014/main" id="{8A90ABA6-186B-CC56-B7C3-BE0CDA585E15}"/>
              </a:ext>
            </a:extLst>
          </p:cNvPr>
          <p:cNvSpPr txBox="1"/>
          <p:nvPr/>
        </p:nvSpPr>
        <p:spPr>
          <a:xfrm>
            <a:off x="5552886" y="797838"/>
            <a:ext cx="6379780" cy="3023905"/>
          </a:xfrm>
          <a:prstGeom prst="rect">
            <a:avLst/>
          </a:prstGeom>
          <a:noFill/>
        </p:spPr>
        <p:txBody>
          <a:bodyPr wrap="square" rtlCol="0">
            <a:spAutoFit/>
          </a:bodyPr>
          <a:lstStyle/>
          <a:p>
            <a:pPr algn="l"/>
            <a:r>
              <a:rPr lang="en-US" sz="2000" b="1" i="0" dirty="0">
                <a:solidFill>
                  <a:srgbClr val="374151"/>
                </a:solidFill>
                <a:effectLst/>
              </a:rPr>
              <a:t>Classification of Theories:</a:t>
            </a:r>
          </a:p>
          <a:p>
            <a:pPr algn="l"/>
            <a:endParaRPr lang="en-US" sz="2000" b="1" i="0" dirty="0">
              <a:solidFill>
                <a:srgbClr val="374151"/>
              </a:solidFill>
              <a:effectLst/>
            </a:endParaRPr>
          </a:p>
          <a:p>
            <a:pPr algn="l"/>
            <a:r>
              <a:rPr lang="en-US" sz="2000" b="1" i="0" dirty="0">
                <a:solidFill>
                  <a:srgbClr val="374151"/>
                </a:solidFill>
                <a:effectLst/>
              </a:rPr>
              <a:t>Reductive Approaches</a:t>
            </a:r>
          </a:p>
          <a:p>
            <a:pPr algn="l"/>
            <a:r>
              <a:rPr lang="en-US" sz="2000" dirty="0">
                <a:solidFill>
                  <a:srgbClr val="374151"/>
                </a:solidFill>
              </a:rPr>
              <a:t>- </a:t>
            </a:r>
            <a:r>
              <a:rPr lang="en-US" sz="2000" i="0" dirty="0">
                <a:solidFill>
                  <a:srgbClr val="374151"/>
                </a:solidFill>
                <a:effectLst/>
              </a:rPr>
              <a:t>The Cellular Basis of Consciousness (CBC)</a:t>
            </a:r>
            <a:endParaRPr lang="en-US" sz="2000" dirty="0">
              <a:solidFill>
                <a:srgbClr val="374151"/>
              </a:solidFill>
            </a:endParaRPr>
          </a:p>
          <a:p>
            <a:pPr algn="l"/>
            <a:r>
              <a:rPr lang="en-US" sz="2000" i="0" dirty="0">
                <a:solidFill>
                  <a:srgbClr val="374151"/>
                </a:solidFill>
                <a:effectLst/>
              </a:rPr>
              <a:t>- Information Integration Theory (IIT)</a:t>
            </a:r>
          </a:p>
          <a:p>
            <a:r>
              <a:rPr lang="en-US" sz="2000" i="0" dirty="0">
                <a:solidFill>
                  <a:srgbClr val="374151"/>
                </a:solidFill>
                <a:effectLst/>
              </a:rPr>
              <a:t>- Quantum-based approaches</a:t>
            </a:r>
            <a:endParaRPr lang="en-US" sz="2000" dirty="0">
              <a:solidFill>
                <a:srgbClr val="374151"/>
              </a:solidFill>
            </a:endParaRPr>
          </a:p>
          <a:p>
            <a:endParaRPr lang="en-US" sz="2000" b="1" dirty="0">
              <a:solidFill>
                <a:srgbClr val="374151"/>
              </a:solidFill>
            </a:endParaRPr>
          </a:p>
          <a:p>
            <a:r>
              <a:rPr lang="en-US" sz="2000" b="1" i="0" dirty="0">
                <a:solidFill>
                  <a:srgbClr val="374151"/>
                </a:solidFill>
                <a:effectLst/>
              </a:rPr>
              <a:t>Non-reductive approaches</a:t>
            </a:r>
          </a:p>
          <a:p>
            <a:r>
              <a:rPr lang="en-US" sz="2000" b="0" i="0" dirty="0">
                <a:solidFill>
                  <a:srgbClr val="374151"/>
                </a:solidFill>
                <a:effectLst/>
              </a:rPr>
              <a:t>- Free-energy principle and predictive processing</a:t>
            </a:r>
          </a:p>
          <a:p>
            <a:endParaRPr lang="en-US" sz="1050" b="0" i="0" dirty="0">
              <a:solidFill>
                <a:srgbClr val="374151"/>
              </a:solidFill>
              <a:effectLst/>
              <a:latin typeface="Söhne"/>
            </a:endParaRPr>
          </a:p>
        </p:txBody>
      </p:sp>
    </p:spTree>
    <p:extLst>
      <p:ext uri="{BB962C8B-B14F-4D97-AF65-F5344CB8AC3E}">
        <p14:creationId xmlns:p14="http://schemas.microsoft.com/office/powerpoint/2010/main" val="26989189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A90D0D0-E5B9-8901-26A5-920FB591B104}"/>
              </a:ext>
            </a:extLst>
          </p:cNvPr>
          <p:cNvSpPr>
            <a:spLocks noGrp="1"/>
          </p:cNvSpPr>
          <p:nvPr>
            <p:ph type="ftr" sz="quarter" idx="11"/>
          </p:nvPr>
        </p:nvSpPr>
        <p:spPr/>
        <p:txBody>
          <a:bodyPr/>
          <a:lstStyle/>
          <a:p>
            <a:r>
              <a:rPr lang="en-US"/>
              <a:t>Sparking Plant Consciousness</a:t>
            </a:r>
          </a:p>
        </p:txBody>
      </p:sp>
      <p:sp>
        <p:nvSpPr>
          <p:cNvPr id="3" name="Slide Number Placeholder 2">
            <a:extLst>
              <a:ext uri="{FF2B5EF4-FFF2-40B4-BE49-F238E27FC236}">
                <a16:creationId xmlns:a16="http://schemas.microsoft.com/office/drawing/2014/main" id="{893735C8-2D3E-30F8-053D-D69D3B2A54D0}"/>
              </a:ext>
            </a:extLst>
          </p:cNvPr>
          <p:cNvSpPr>
            <a:spLocks noGrp="1"/>
          </p:cNvSpPr>
          <p:nvPr>
            <p:ph type="sldNum" sz="quarter" idx="12"/>
          </p:nvPr>
        </p:nvSpPr>
        <p:spPr/>
        <p:txBody>
          <a:bodyPr/>
          <a:lstStyle/>
          <a:p>
            <a:fld id="{AA39AD06-24D5-4BD7-A5D9-D7D60C888695}" type="slidenum">
              <a:rPr lang="en-US" smtClean="0"/>
              <a:t>23</a:t>
            </a:fld>
            <a:endParaRPr lang="en-US"/>
          </a:p>
        </p:txBody>
      </p:sp>
      <p:sp>
        <p:nvSpPr>
          <p:cNvPr id="4" name="TextBox 3">
            <a:extLst>
              <a:ext uri="{FF2B5EF4-FFF2-40B4-BE49-F238E27FC236}">
                <a16:creationId xmlns:a16="http://schemas.microsoft.com/office/drawing/2014/main" id="{DEC3EE2E-2F55-E26D-BE85-6B02EA14DFC1}"/>
              </a:ext>
            </a:extLst>
          </p:cNvPr>
          <p:cNvSpPr txBox="1"/>
          <p:nvPr/>
        </p:nvSpPr>
        <p:spPr>
          <a:xfrm>
            <a:off x="392097" y="213063"/>
            <a:ext cx="11407806" cy="584775"/>
          </a:xfrm>
          <a:prstGeom prst="rect">
            <a:avLst/>
          </a:prstGeom>
          <a:noFill/>
        </p:spPr>
        <p:txBody>
          <a:bodyPr wrap="square" rtlCol="0">
            <a:spAutoFit/>
          </a:bodyPr>
          <a:lstStyle/>
          <a:p>
            <a:pPr algn="ctr"/>
            <a:r>
              <a:rPr lang="en-US" sz="3200" dirty="0"/>
              <a:t>Discussion</a:t>
            </a:r>
          </a:p>
        </p:txBody>
      </p:sp>
      <p:sp>
        <p:nvSpPr>
          <p:cNvPr id="5" name="TextBox 4">
            <a:extLst>
              <a:ext uri="{FF2B5EF4-FFF2-40B4-BE49-F238E27FC236}">
                <a16:creationId xmlns:a16="http://schemas.microsoft.com/office/drawing/2014/main" id="{B4E63C2E-53CB-A8E1-AFF3-98E08E34D25C}"/>
              </a:ext>
            </a:extLst>
          </p:cNvPr>
          <p:cNvSpPr txBox="1"/>
          <p:nvPr/>
        </p:nvSpPr>
        <p:spPr>
          <a:xfrm>
            <a:off x="223421" y="1065320"/>
            <a:ext cx="11745157" cy="4401205"/>
          </a:xfrm>
          <a:prstGeom prst="rect">
            <a:avLst/>
          </a:prstGeom>
          <a:noFill/>
        </p:spPr>
        <p:txBody>
          <a:bodyPr wrap="square" rtlCol="0">
            <a:spAutoFit/>
          </a:bodyPr>
          <a:lstStyle/>
          <a:p>
            <a:pPr algn="l"/>
            <a:r>
              <a:rPr lang="en-US" sz="2000" b="1" i="0" dirty="0">
                <a:solidFill>
                  <a:srgbClr val="374151"/>
                </a:solidFill>
                <a:effectLst/>
              </a:rPr>
              <a:t>Limitations of Plant Consciousness</a:t>
            </a:r>
            <a:endParaRPr lang="en-US" sz="2000" b="0" i="0" dirty="0">
              <a:solidFill>
                <a:srgbClr val="374151"/>
              </a:solidFill>
              <a:effectLst/>
            </a:endParaRPr>
          </a:p>
          <a:p>
            <a:pPr marL="285750" indent="-285750" algn="l">
              <a:buFont typeface="Arial" panose="020B0604020202020204" pitchFamily="34" charset="0"/>
              <a:buChar char="•"/>
            </a:pPr>
            <a:r>
              <a:rPr lang="en-US" b="1" i="0" dirty="0">
                <a:solidFill>
                  <a:srgbClr val="374151"/>
                </a:solidFill>
                <a:effectLst/>
              </a:rPr>
              <a:t>Scientific Evidence</a:t>
            </a:r>
            <a:endParaRPr lang="en-US" dirty="0">
              <a:solidFill>
                <a:srgbClr val="374151"/>
              </a:solidFill>
            </a:endParaRPr>
          </a:p>
          <a:p>
            <a:pPr marL="285750" indent="-285750" algn="l">
              <a:buFont typeface="Arial" panose="020B0604020202020204" pitchFamily="34" charset="0"/>
              <a:buChar char="•"/>
            </a:pPr>
            <a:r>
              <a:rPr lang="en-US" b="1" i="0" dirty="0">
                <a:solidFill>
                  <a:srgbClr val="374151"/>
                </a:solidFill>
                <a:effectLst/>
              </a:rPr>
              <a:t>Neurobiological Basis</a:t>
            </a:r>
          </a:p>
          <a:p>
            <a:pPr marL="285750" indent="-285750" algn="l">
              <a:buFont typeface="Arial" panose="020B0604020202020204" pitchFamily="34" charset="0"/>
              <a:buChar char="•"/>
            </a:pPr>
            <a:r>
              <a:rPr lang="en-US" b="1" i="0" dirty="0">
                <a:solidFill>
                  <a:srgbClr val="374151"/>
                </a:solidFill>
                <a:effectLst/>
              </a:rPr>
              <a:t>Anthropomorphism</a:t>
            </a:r>
          </a:p>
          <a:p>
            <a:pPr marL="285750" indent="-285750" algn="l">
              <a:buFont typeface="Arial" panose="020B0604020202020204" pitchFamily="34" charset="0"/>
              <a:buChar char="•"/>
            </a:pPr>
            <a:r>
              <a:rPr lang="en-US" b="1" i="0" dirty="0">
                <a:solidFill>
                  <a:srgbClr val="374151"/>
                </a:solidFill>
                <a:effectLst/>
              </a:rPr>
              <a:t>Functional Explanation</a:t>
            </a:r>
          </a:p>
          <a:p>
            <a:pPr algn="l"/>
            <a:endParaRPr lang="en-US" sz="1400" b="1" i="0" dirty="0">
              <a:solidFill>
                <a:srgbClr val="374151"/>
              </a:solidFill>
              <a:effectLst/>
            </a:endParaRPr>
          </a:p>
          <a:p>
            <a:pPr algn="l"/>
            <a:r>
              <a:rPr lang="en-US" sz="2000" b="1" i="0" dirty="0">
                <a:solidFill>
                  <a:srgbClr val="374151"/>
                </a:solidFill>
                <a:effectLst/>
              </a:rPr>
              <a:t>Ethical Debates around AGI Progress:</a:t>
            </a:r>
            <a:endParaRPr lang="en-US" sz="2000" b="0" i="0" dirty="0">
              <a:solidFill>
                <a:srgbClr val="374151"/>
              </a:solidFill>
              <a:effectLst/>
            </a:endParaRPr>
          </a:p>
          <a:p>
            <a:pPr marL="285750" indent="-285750" algn="l">
              <a:buFont typeface="Arial" panose="020B0604020202020204" pitchFamily="34" charset="0"/>
              <a:buChar char="•"/>
            </a:pPr>
            <a:r>
              <a:rPr lang="en-US" b="1" i="0" dirty="0">
                <a:solidFill>
                  <a:srgbClr val="374151"/>
                </a:solidFill>
                <a:effectLst/>
              </a:rPr>
              <a:t>Control and Safety</a:t>
            </a:r>
          </a:p>
          <a:p>
            <a:pPr marL="285750" indent="-285750" algn="l">
              <a:buFont typeface="Arial" panose="020B0604020202020204" pitchFamily="34" charset="0"/>
              <a:buChar char="•"/>
            </a:pPr>
            <a:r>
              <a:rPr lang="en-US" b="1" i="0" dirty="0">
                <a:solidFill>
                  <a:srgbClr val="374151"/>
                </a:solidFill>
                <a:effectLst/>
              </a:rPr>
              <a:t>Existential Risk</a:t>
            </a:r>
          </a:p>
          <a:p>
            <a:pPr marL="285750" indent="-285750" algn="l">
              <a:buFont typeface="Arial" panose="020B0604020202020204" pitchFamily="34" charset="0"/>
              <a:buChar char="•"/>
            </a:pPr>
            <a:r>
              <a:rPr lang="en-US" b="1" i="0" dirty="0">
                <a:solidFill>
                  <a:srgbClr val="374151"/>
                </a:solidFill>
                <a:effectLst/>
              </a:rPr>
              <a:t>Economic Disruption</a:t>
            </a:r>
          </a:p>
          <a:p>
            <a:pPr marL="285750" indent="-285750" algn="l">
              <a:buFont typeface="Arial" panose="020B0604020202020204" pitchFamily="34" charset="0"/>
              <a:buChar char="•"/>
            </a:pPr>
            <a:r>
              <a:rPr lang="en-US" b="1" i="0" dirty="0">
                <a:solidFill>
                  <a:srgbClr val="374151"/>
                </a:solidFill>
                <a:effectLst/>
              </a:rPr>
              <a:t>Moral Consideration for AGI</a:t>
            </a:r>
          </a:p>
          <a:p>
            <a:pPr marL="285750" indent="-285750" algn="l">
              <a:buFont typeface="Arial" panose="020B0604020202020204" pitchFamily="34" charset="0"/>
              <a:buChar char="•"/>
            </a:pPr>
            <a:r>
              <a:rPr lang="en-US" b="1" i="0" dirty="0">
                <a:solidFill>
                  <a:srgbClr val="374151"/>
                </a:solidFill>
                <a:effectLst/>
              </a:rPr>
              <a:t>Bias and Fairness</a:t>
            </a:r>
          </a:p>
          <a:p>
            <a:pPr marL="285750" indent="-285750" algn="l">
              <a:buFont typeface="Arial" panose="020B0604020202020204" pitchFamily="34" charset="0"/>
              <a:buChar char="•"/>
            </a:pPr>
            <a:r>
              <a:rPr lang="en-US" b="1" i="0" dirty="0">
                <a:solidFill>
                  <a:srgbClr val="374151"/>
                </a:solidFill>
                <a:effectLst/>
              </a:rPr>
              <a:t>Transparency and Accountability</a:t>
            </a:r>
          </a:p>
          <a:p>
            <a:pPr marL="285750" indent="-285750" algn="l">
              <a:buFont typeface="Arial" panose="020B0604020202020204" pitchFamily="34" charset="0"/>
              <a:buChar char="•"/>
            </a:pPr>
            <a:r>
              <a:rPr lang="en-US" b="1" i="0" dirty="0">
                <a:solidFill>
                  <a:srgbClr val="374151"/>
                </a:solidFill>
                <a:effectLst/>
              </a:rPr>
              <a:t>Military Use</a:t>
            </a:r>
          </a:p>
          <a:p>
            <a:pPr algn="l"/>
            <a:endParaRPr lang="en-US" sz="1400" dirty="0"/>
          </a:p>
          <a:p>
            <a:pPr marL="742950" lvl="1" indent="-285750">
              <a:buFontTx/>
              <a:buChar char="-"/>
            </a:pPr>
            <a:endParaRPr lang="en-US" sz="1400" dirty="0"/>
          </a:p>
        </p:txBody>
      </p:sp>
      <p:cxnSp>
        <p:nvCxnSpPr>
          <p:cNvPr id="8" name="Straight Connector 7">
            <a:extLst>
              <a:ext uri="{FF2B5EF4-FFF2-40B4-BE49-F238E27FC236}">
                <a16:creationId xmlns:a16="http://schemas.microsoft.com/office/drawing/2014/main" id="{9AB6677B-C514-DB0F-70A1-27D3C859197C}"/>
              </a:ext>
            </a:extLst>
          </p:cNvPr>
          <p:cNvCxnSpPr>
            <a:stCxn id="5" idx="0"/>
            <a:endCxn id="5" idx="2"/>
          </p:cNvCxnSpPr>
          <p:nvPr/>
        </p:nvCxnSpPr>
        <p:spPr>
          <a:xfrm>
            <a:off x="6096000" y="1065320"/>
            <a:ext cx="0" cy="4401205"/>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9D1A9199-1F7B-39D8-B87B-8339599C13B3}"/>
              </a:ext>
            </a:extLst>
          </p:cNvPr>
          <p:cNvSpPr txBox="1"/>
          <p:nvPr/>
        </p:nvSpPr>
        <p:spPr>
          <a:xfrm>
            <a:off x="6462297" y="1065319"/>
            <a:ext cx="5024854" cy="4616648"/>
          </a:xfrm>
          <a:prstGeom prst="rect">
            <a:avLst/>
          </a:prstGeom>
          <a:noFill/>
        </p:spPr>
        <p:txBody>
          <a:bodyPr wrap="square" rtlCol="0">
            <a:spAutoFit/>
          </a:bodyPr>
          <a:lstStyle/>
          <a:p>
            <a:pPr algn="l"/>
            <a:r>
              <a:rPr lang="en-US" sz="2000" b="1" i="0" dirty="0">
                <a:solidFill>
                  <a:srgbClr val="374151"/>
                </a:solidFill>
                <a:effectLst/>
              </a:rPr>
              <a:t>Starting Questions:</a:t>
            </a:r>
          </a:p>
          <a:p>
            <a:pPr algn="l"/>
            <a:endParaRPr lang="en-US" sz="2000" b="1" dirty="0">
              <a:solidFill>
                <a:srgbClr val="374151"/>
              </a:solidFill>
            </a:endParaRPr>
          </a:p>
          <a:p>
            <a:pPr algn="l"/>
            <a:r>
              <a:rPr lang="en-US" sz="1600" b="1" i="0" dirty="0">
                <a:solidFill>
                  <a:srgbClr val="374151"/>
                </a:solidFill>
                <a:effectLst/>
                <a:latin typeface="Söhne"/>
              </a:rPr>
              <a:t>Evidence and Anthropomorphism</a:t>
            </a:r>
            <a:r>
              <a:rPr lang="en-US" sz="1600" b="0" i="0" dirty="0">
                <a:solidFill>
                  <a:srgbClr val="374151"/>
                </a:solidFill>
                <a:effectLst/>
                <a:latin typeface="Söhne"/>
              </a:rPr>
              <a:t>: Are we anthropomorphizing plants by attributing consciousness or intelligence to them, or do recent studies genuinely indicate some form of awareness?</a:t>
            </a:r>
          </a:p>
          <a:p>
            <a:pPr algn="l"/>
            <a:endParaRPr lang="en-US" sz="1600" b="0" i="0" dirty="0">
              <a:solidFill>
                <a:srgbClr val="374151"/>
              </a:solidFill>
              <a:effectLst/>
              <a:latin typeface="Söhne"/>
            </a:endParaRPr>
          </a:p>
          <a:p>
            <a:pPr algn="l"/>
            <a:r>
              <a:rPr lang="en-US" sz="1600" b="1" i="0" dirty="0">
                <a:solidFill>
                  <a:srgbClr val="374151"/>
                </a:solidFill>
                <a:effectLst/>
                <a:latin typeface="Söhne"/>
              </a:rPr>
              <a:t>Evolutionary Perspective</a:t>
            </a:r>
            <a:r>
              <a:rPr lang="en-US" sz="1600" b="0" i="0" dirty="0">
                <a:solidFill>
                  <a:srgbClr val="374151"/>
                </a:solidFill>
                <a:effectLst/>
                <a:latin typeface="Söhne"/>
              </a:rPr>
              <a:t>: From an evolutionary perspective, what would be the advantage for plants to possess consciousness?</a:t>
            </a:r>
          </a:p>
          <a:p>
            <a:pPr algn="l"/>
            <a:endParaRPr lang="en-US" sz="1600" b="0" i="0" dirty="0">
              <a:solidFill>
                <a:srgbClr val="374151"/>
              </a:solidFill>
              <a:effectLst/>
              <a:latin typeface="Söhne"/>
            </a:endParaRPr>
          </a:p>
          <a:p>
            <a:pPr algn="l"/>
            <a:r>
              <a:rPr lang="en-US" sz="1600" b="1" i="0" dirty="0">
                <a:solidFill>
                  <a:srgbClr val="374151"/>
                </a:solidFill>
                <a:effectLst/>
                <a:latin typeface="Söhne"/>
              </a:rPr>
              <a:t>Ethical Implications</a:t>
            </a:r>
            <a:r>
              <a:rPr lang="en-US" sz="1600" b="0" i="0" dirty="0">
                <a:solidFill>
                  <a:srgbClr val="374151"/>
                </a:solidFill>
                <a:effectLst/>
                <a:latin typeface="Söhne"/>
              </a:rPr>
              <a:t>: If plants are indeed conscious, what does this mean for our ethical responsibilities towards them? Should our agricultural and gardening practices change?</a:t>
            </a:r>
            <a:endParaRPr lang="en-US" sz="1400" b="0" i="0" dirty="0">
              <a:solidFill>
                <a:srgbClr val="374151"/>
              </a:solidFill>
              <a:effectLst/>
              <a:latin typeface="Söhne"/>
            </a:endParaRPr>
          </a:p>
          <a:p>
            <a:pPr algn="l"/>
            <a:endParaRPr lang="en-US" sz="1400" dirty="0">
              <a:solidFill>
                <a:srgbClr val="374151"/>
              </a:solidFill>
              <a:latin typeface="Söhne"/>
            </a:endParaRPr>
          </a:p>
          <a:p>
            <a:pPr algn="l"/>
            <a:r>
              <a:rPr lang="en-US" sz="1600" b="1" i="0" dirty="0">
                <a:solidFill>
                  <a:srgbClr val="374151"/>
                </a:solidFill>
                <a:effectLst/>
                <a:latin typeface="Söhne"/>
              </a:rPr>
              <a:t>Control Mechanisms: </a:t>
            </a:r>
            <a:r>
              <a:rPr lang="en-US" sz="1600" b="0" i="0" dirty="0">
                <a:solidFill>
                  <a:srgbClr val="374151"/>
                </a:solidFill>
                <a:effectLst/>
                <a:latin typeface="Söhne"/>
              </a:rPr>
              <a:t>How can we ensure that AGI systems remain under human control? Is it even possible?</a:t>
            </a:r>
          </a:p>
        </p:txBody>
      </p:sp>
    </p:spTree>
    <p:extLst>
      <p:ext uri="{BB962C8B-B14F-4D97-AF65-F5344CB8AC3E}">
        <p14:creationId xmlns:p14="http://schemas.microsoft.com/office/powerpoint/2010/main" val="6291674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B4B58D6-6102-444F-B284-A97ADD146268}"/>
              </a:ext>
            </a:extLst>
          </p:cNvPr>
          <p:cNvSpPr>
            <a:spLocks noGrp="1"/>
          </p:cNvSpPr>
          <p:nvPr>
            <p:ph type="sldNum" sz="quarter" idx="12"/>
          </p:nvPr>
        </p:nvSpPr>
        <p:spPr/>
        <p:txBody>
          <a:bodyPr/>
          <a:lstStyle/>
          <a:p>
            <a:fld id="{AA39AD06-24D5-4BD7-A5D9-D7D60C888695}" type="slidenum">
              <a:rPr lang="en-US" smtClean="0"/>
              <a:t>24</a:t>
            </a:fld>
            <a:endParaRPr lang="en-US"/>
          </a:p>
        </p:txBody>
      </p:sp>
      <p:sp>
        <p:nvSpPr>
          <p:cNvPr id="4" name="TextBox 3">
            <a:extLst>
              <a:ext uri="{FF2B5EF4-FFF2-40B4-BE49-F238E27FC236}">
                <a16:creationId xmlns:a16="http://schemas.microsoft.com/office/drawing/2014/main" id="{BD318587-C887-4F26-BCBB-B7A65BDC70CE}"/>
              </a:ext>
            </a:extLst>
          </p:cNvPr>
          <p:cNvSpPr txBox="1"/>
          <p:nvPr/>
        </p:nvSpPr>
        <p:spPr>
          <a:xfrm>
            <a:off x="4624281" y="2721114"/>
            <a:ext cx="2499787" cy="707886"/>
          </a:xfrm>
          <a:prstGeom prst="rect">
            <a:avLst/>
          </a:prstGeom>
          <a:noFill/>
        </p:spPr>
        <p:txBody>
          <a:bodyPr wrap="none" rtlCol="0">
            <a:spAutoFit/>
          </a:bodyPr>
          <a:lstStyle/>
          <a:p>
            <a:pPr algn="ctr"/>
            <a:r>
              <a:rPr lang="en-US" sz="4000" dirty="0"/>
              <a:t>Thank you!</a:t>
            </a:r>
          </a:p>
        </p:txBody>
      </p:sp>
      <p:sp>
        <p:nvSpPr>
          <p:cNvPr id="5" name="Footer Placeholder 4">
            <a:extLst>
              <a:ext uri="{FF2B5EF4-FFF2-40B4-BE49-F238E27FC236}">
                <a16:creationId xmlns:a16="http://schemas.microsoft.com/office/drawing/2014/main" id="{EA8C0075-6658-0540-676B-16BA9C4EA7D5}"/>
              </a:ext>
            </a:extLst>
          </p:cNvPr>
          <p:cNvSpPr>
            <a:spLocks noGrp="1"/>
          </p:cNvSpPr>
          <p:nvPr>
            <p:ph type="ftr" sz="quarter" idx="11"/>
          </p:nvPr>
        </p:nvSpPr>
        <p:spPr/>
        <p:txBody>
          <a:bodyPr/>
          <a:lstStyle/>
          <a:p>
            <a:r>
              <a:rPr lang="en-US"/>
              <a:t>Sparking Plant Consciousness</a:t>
            </a:r>
          </a:p>
        </p:txBody>
      </p:sp>
      <p:pic>
        <p:nvPicPr>
          <p:cNvPr id="9" name="Picture 8" descr="Diagram&#10;&#10;Description automatically generated">
            <a:extLst>
              <a:ext uri="{FF2B5EF4-FFF2-40B4-BE49-F238E27FC236}">
                <a16:creationId xmlns:a16="http://schemas.microsoft.com/office/drawing/2014/main" id="{85BFF515-6064-0B8F-A09B-3ED3DC8E4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725" y="4601420"/>
            <a:ext cx="1668925" cy="1386960"/>
          </a:xfrm>
          <a:prstGeom prst="rect">
            <a:avLst/>
          </a:prstGeom>
        </p:spPr>
      </p:pic>
      <p:pic>
        <p:nvPicPr>
          <p:cNvPr id="10" name="Picture 9" descr="Diagram, schematic&#10;&#10;Description automatically generated">
            <a:extLst>
              <a:ext uri="{FF2B5EF4-FFF2-40B4-BE49-F238E27FC236}">
                <a16:creationId xmlns:a16="http://schemas.microsoft.com/office/drawing/2014/main" id="{4166DBC2-87E1-A892-B6AB-FF91F98D03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9185" y="4523308"/>
            <a:ext cx="1611770" cy="1543184"/>
          </a:xfrm>
          <a:prstGeom prst="rect">
            <a:avLst/>
          </a:prstGeom>
        </p:spPr>
      </p:pic>
      <p:pic>
        <p:nvPicPr>
          <p:cNvPr id="11" name="Picture 10" descr="Diagram&#10;&#10;Description automatically generated">
            <a:extLst>
              <a:ext uri="{FF2B5EF4-FFF2-40B4-BE49-F238E27FC236}">
                <a16:creationId xmlns:a16="http://schemas.microsoft.com/office/drawing/2014/main" id="{A70F0C61-E343-627B-61E8-5A67A8793A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6490" y="4563862"/>
            <a:ext cx="2510359" cy="1462077"/>
          </a:xfrm>
          <a:prstGeom prst="rect">
            <a:avLst/>
          </a:prstGeom>
        </p:spPr>
      </p:pic>
      <p:pic>
        <p:nvPicPr>
          <p:cNvPr id="12" name="Picture 11" descr="Diagram&#10;&#10;Description automatically generated">
            <a:extLst>
              <a:ext uri="{FF2B5EF4-FFF2-40B4-BE49-F238E27FC236}">
                <a16:creationId xmlns:a16="http://schemas.microsoft.com/office/drawing/2014/main" id="{1FD75362-F696-A209-2EF1-69C67A232B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82987" y="4563861"/>
            <a:ext cx="1615981" cy="1462078"/>
          </a:xfrm>
          <a:prstGeom prst="rect">
            <a:avLst/>
          </a:prstGeom>
        </p:spPr>
      </p:pic>
      <p:sp>
        <p:nvSpPr>
          <p:cNvPr id="13" name="TextBox 12">
            <a:extLst>
              <a:ext uri="{FF2B5EF4-FFF2-40B4-BE49-F238E27FC236}">
                <a16:creationId xmlns:a16="http://schemas.microsoft.com/office/drawing/2014/main" id="{FFEA2107-B565-6015-1144-BF3E8FA19A2E}"/>
              </a:ext>
            </a:extLst>
          </p:cNvPr>
          <p:cNvSpPr txBox="1"/>
          <p:nvPr/>
        </p:nvSpPr>
        <p:spPr>
          <a:xfrm>
            <a:off x="1473694" y="5988380"/>
            <a:ext cx="454676" cy="276999"/>
          </a:xfrm>
          <a:prstGeom prst="rect">
            <a:avLst/>
          </a:prstGeom>
          <a:noFill/>
        </p:spPr>
        <p:txBody>
          <a:bodyPr wrap="none" rtlCol="0">
            <a:spAutoFit/>
          </a:bodyPr>
          <a:lstStyle/>
          <a:p>
            <a:r>
              <a:rPr lang="en-US" sz="1200" dirty="0"/>
              <a:t>HOT</a:t>
            </a:r>
          </a:p>
        </p:txBody>
      </p:sp>
      <p:sp>
        <p:nvSpPr>
          <p:cNvPr id="14" name="TextBox 13">
            <a:extLst>
              <a:ext uri="{FF2B5EF4-FFF2-40B4-BE49-F238E27FC236}">
                <a16:creationId xmlns:a16="http://schemas.microsoft.com/office/drawing/2014/main" id="{73F51D40-6D25-4E4B-EB26-C93CA24FB7B2}"/>
              </a:ext>
            </a:extLst>
          </p:cNvPr>
          <p:cNvSpPr txBox="1"/>
          <p:nvPr/>
        </p:nvSpPr>
        <p:spPr>
          <a:xfrm>
            <a:off x="4247732" y="6025939"/>
            <a:ext cx="493340" cy="276999"/>
          </a:xfrm>
          <a:prstGeom prst="rect">
            <a:avLst/>
          </a:prstGeom>
          <a:noFill/>
        </p:spPr>
        <p:txBody>
          <a:bodyPr wrap="none" rtlCol="0">
            <a:spAutoFit/>
          </a:bodyPr>
          <a:lstStyle/>
          <a:p>
            <a:r>
              <a:rPr lang="en-US" sz="1200" dirty="0"/>
              <a:t>GWT</a:t>
            </a:r>
          </a:p>
        </p:txBody>
      </p:sp>
      <p:sp>
        <p:nvSpPr>
          <p:cNvPr id="15" name="TextBox 14">
            <a:extLst>
              <a:ext uri="{FF2B5EF4-FFF2-40B4-BE49-F238E27FC236}">
                <a16:creationId xmlns:a16="http://schemas.microsoft.com/office/drawing/2014/main" id="{45EACC82-ADFD-05F8-796C-4F67EA5C5D87}"/>
              </a:ext>
            </a:extLst>
          </p:cNvPr>
          <p:cNvSpPr txBox="1"/>
          <p:nvPr/>
        </p:nvSpPr>
        <p:spPr>
          <a:xfrm>
            <a:off x="7113978" y="5988380"/>
            <a:ext cx="336952" cy="276999"/>
          </a:xfrm>
          <a:prstGeom prst="rect">
            <a:avLst/>
          </a:prstGeom>
          <a:noFill/>
        </p:spPr>
        <p:txBody>
          <a:bodyPr wrap="none" rtlCol="0">
            <a:spAutoFit/>
          </a:bodyPr>
          <a:lstStyle/>
          <a:p>
            <a:r>
              <a:rPr lang="en-US" sz="1200" dirty="0"/>
              <a:t>IIT</a:t>
            </a:r>
          </a:p>
        </p:txBody>
      </p:sp>
      <p:sp>
        <p:nvSpPr>
          <p:cNvPr id="16" name="TextBox 15">
            <a:extLst>
              <a:ext uri="{FF2B5EF4-FFF2-40B4-BE49-F238E27FC236}">
                <a16:creationId xmlns:a16="http://schemas.microsoft.com/office/drawing/2014/main" id="{9441A536-878F-44C4-1B9F-63F531173C99}"/>
              </a:ext>
            </a:extLst>
          </p:cNvPr>
          <p:cNvSpPr txBox="1"/>
          <p:nvPr/>
        </p:nvSpPr>
        <p:spPr>
          <a:xfrm>
            <a:off x="9692132" y="6023940"/>
            <a:ext cx="1397690" cy="276999"/>
          </a:xfrm>
          <a:prstGeom prst="rect">
            <a:avLst/>
          </a:prstGeom>
          <a:noFill/>
        </p:spPr>
        <p:txBody>
          <a:bodyPr wrap="none" rtlCol="0">
            <a:spAutoFit/>
          </a:bodyPr>
          <a:lstStyle/>
          <a:p>
            <a:r>
              <a:rPr lang="en-US" sz="1200" dirty="0"/>
              <a:t>Re-entry/Predictive</a:t>
            </a:r>
          </a:p>
        </p:txBody>
      </p:sp>
      <p:pic>
        <p:nvPicPr>
          <p:cNvPr id="6" name="Picture 5" descr="A collage of different flowers&#10;&#10;Description automatically generated">
            <a:extLst>
              <a:ext uri="{FF2B5EF4-FFF2-40B4-BE49-F238E27FC236}">
                <a16:creationId xmlns:a16="http://schemas.microsoft.com/office/drawing/2014/main" id="{7815C364-F6F1-F582-B9F3-9ED3FEF75E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6898" y="557061"/>
            <a:ext cx="3687120" cy="3687120"/>
          </a:xfrm>
          <a:prstGeom prst="rect">
            <a:avLst/>
          </a:prstGeom>
        </p:spPr>
      </p:pic>
      <p:pic>
        <p:nvPicPr>
          <p:cNvPr id="8" name="Picture 7" descr="A collage of different trees&#10;&#10;Description automatically generated">
            <a:extLst>
              <a:ext uri="{FF2B5EF4-FFF2-40B4-BE49-F238E27FC236}">
                <a16:creationId xmlns:a16="http://schemas.microsoft.com/office/drawing/2014/main" id="{60F1CBBE-10E9-34F5-098C-023DB1972E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9466" y="557061"/>
            <a:ext cx="3687120" cy="3687120"/>
          </a:xfrm>
          <a:prstGeom prst="rect">
            <a:avLst/>
          </a:prstGeom>
        </p:spPr>
      </p:pic>
    </p:spTree>
    <p:extLst>
      <p:ext uri="{BB962C8B-B14F-4D97-AF65-F5344CB8AC3E}">
        <p14:creationId xmlns:p14="http://schemas.microsoft.com/office/powerpoint/2010/main" val="24217847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868C61A-058F-015C-1FE9-A9D2CCDFC71D}"/>
              </a:ext>
            </a:extLst>
          </p:cNvPr>
          <p:cNvSpPr>
            <a:spLocks noGrp="1"/>
          </p:cNvSpPr>
          <p:nvPr>
            <p:ph type="ftr" sz="quarter" idx="11"/>
          </p:nvPr>
        </p:nvSpPr>
        <p:spPr/>
        <p:txBody>
          <a:bodyPr/>
          <a:lstStyle/>
          <a:p>
            <a:r>
              <a:rPr lang="en-US"/>
              <a:t>Sparking Plant Consciousness</a:t>
            </a:r>
          </a:p>
        </p:txBody>
      </p:sp>
      <p:sp>
        <p:nvSpPr>
          <p:cNvPr id="3" name="Slide Number Placeholder 2">
            <a:extLst>
              <a:ext uri="{FF2B5EF4-FFF2-40B4-BE49-F238E27FC236}">
                <a16:creationId xmlns:a16="http://schemas.microsoft.com/office/drawing/2014/main" id="{182D24E2-9B28-DBE8-1B04-A1AC03FEF71C}"/>
              </a:ext>
            </a:extLst>
          </p:cNvPr>
          <p:cNvSpPr>
            <a:spLocks noGrp="1"/>
          </p:cNvSpPr>
          <p:nvPr>
            <p:ph type="sldNum" sz="quarter" idx="12"/>
          </p:nvPr>
        </p:nvSpPr>
        <p:spPr/>
        <p:txBody>
          <a:bodyPr/>
          <a:lstStyle/>
          <a:p>
            <a:fld id="{AA39AD06-24D5-4BD7-A5D9-D7D60C888695}" type="slidenum">
              <a:rPr lang="en-US" smtClean="0"/>
              <a:t>25</a:t>
            </a:fld>
            <a:endParaRPr lang="en-US"/>
          </a:p>
        </p:txBody>
      </p:sp>
      <p:sp>
        <p:nvSpPr>
          <p:cNvPr id="4" name="TextBox 3">
            <a:extLst>
              <a:ext uri="{FF2B5EF4-FFF2-40B4-BE49-F238E27FC236}">
                <a16:creationId xmlns:a16="http://schemas.microsoft.com/office/drawing/2014/main" id="{62A5DE7A-6306-8123-B36C-64CEB03C533F}"/>
              </a:ext>
            </a:extLst>
          </p:cNvPr>
          <p:cNvSpPr txBox="1"/>
          <p:nvPr/>
        </p:nvSpPr>
        <p:spPr>
          <a:xfrm>
            <a:off x="5559635" y="3059668"/>
            <a:ext cx="1072730" cy="369332"/>
          </a:xfrm>
          <a:prstGeom prst="rect">
            <a:avLst/>
          </a:prstGeom>
          <a:noFill/>
        </p:spPr>
        <p:txBody>
          <a:bodyPr wrap="none" rtlCol="0">
            <a:spAutoFit/>
          </a:bodyPr>
          <a:lstStyle/>
          <a:p>
            <a:r>
              <a:rPr lang="en-US" dirty="0"/>
              <a:t>Appendix</a:t>
            </a:r>
          </a:p>
        </p:txBody>
      </p:sp>
    </p:spTree>
    <p:extLst>
      <p:ext uri="{BB962C8B-B14F-4D97-AF65-F5344CB8AC3E}">
        <p14:creationId xmlns:p14="http://schemas.microsoft.com/office/powerpoint/2010/main" val="11837740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CFC9789-57F4-4B9C-ABAA-6F7C8BADC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9B54F538-07DE-4652-B506-5D16E3EBBB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6" name="Straight Connector 15">
            <a:extLst>
              <a:ext uri="{FF2B5EF4-FFF2-40B4-BE49-F238E27FC236}">
                <a16:creationId xmlns:a16="http://schemas.microsoft.com/office/drawing/2014/main" id="{03D56195-A6AC-4958-8B87-F7D009353E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05A42EF-68E6-4808-81CD-E5ABD0ED92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EC3EE2E-2F55-E26D-BE85-6B02EA14DFC1}"/>
              </a:ext>
            </a:extLst>
          </p:cNvPr>
          <p:cNvSpPr txBox="1"/>
          <p:nvPr/>
        </p:nvSpPr>
        <p:spPr>
          <a:xfrm>
            <a:off x="6411685" y="634946"/>
            <a:ext cx="5127171" cy="1450757"/>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4800" spc="-50">
                <a:solidFill>
                  <a:schemeClr val="tx1">
                    <a:lumMod val="75000"/>
                    <a:lumOff val="25000"/>
                  </a:schemeClr>
                </a:solidFill>
                <a:latin typeface="+mj-lt"/>
                <a:ea typeface="+mj-ea"/>
                <a:cs typeface="+mj-cs"/>
              </a:rPr>
              <a:t>Higher-Order Theories (HOTs)</a:t>
            </a:r>
          </a:p>
        </p:txBody>
      </p:sp>
      <p:pic>
        <p:nvPicPr>
          <p:cNvPr id="7" name="Picture 6" descr="Diagram&#10;&#10;Description automatically generated">
            <a:extLst>
              <a:ext uri="{FF2B5EF4-FFF2-40B4-BE49-F238E27FC236}">
                <a16:creationId xmlns:a16="http://schemas.microsoft.com/office/drawing/2014/main" id="{94D3D99B-3FD6-8FCD-F339-DDCE739F36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192" y="1003692"/>
            <a:ext cx="5451627" cy="4530575"/>
          </a:xfrm>
          <a:prstGeom prst="rect">
            <a:avLst/>
          </a:prstGeom>
        </p:spPr>
      </p:pic>
      <p:cxnSp>
        <p:nvCxnSpPr>
          <p:cNvPr id="20" name="Straight Connector 19">
            <a:extLst>
              <a:ext uri="{FF2B5EF4-FFF2-40B4-BE49-F238E27FC236}">
                <a16:creationId xmlns:a16="http://schemas.microsoft.com/office/drawing/2014/main" id="{3C4A154E-1950-4755-A5FC-5998EE0CC1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4E63C2E-53CB-A8E1-AFF3-98E08E34D25C}"/>
              </a:ext>
            </a:extLst>
          </p:cNvPr>
          <p:cNvSpPr txBox="1"/>
          <p:nvPr/>
        </p:nvSpPr>
        <p:spPr>
          <a:xfrm>
            <a:off x="6411684" y="2198914"/>
            <a:ext cx="5451626" cy="3670180"/>
          </a:xfrm>
          <a:prstGeom prst="rect">
            <a:avLst/>
          </a:prstGeom>
        </p:spPr>
        <p:txBody>
          <a:bodyPr vert="horz" lIns="0" tIns="45720" rIns="0" bIns="45720" rtlCol="0">
            <a:normAutofit/>
          </a:bodyPr>
          <a:lstStyle/>
          <a:p>
            <a:pPr marL="285750" indent="-285750" algn="just" defTabSz="914400">
              <a:lnSpc>
                <a:spcPct val="90000"/>
              </a:lnSpc>
              <a:spcAft>
                <a:spcPts val="600"/>
              </a:spcAft>
              <a:buClr>
                <a:schemeClr val="accent1"/>
              </a:buClr>
              <a:buFont typeface="Calibri" panose="020F0502020204030204" pitchFamily="34" charset="0"/>
              <a:buChar char="-"/>
            </a:pPr>
            <a:r>
              <a:rPr lang="en-US" dirty="0"/>
              <a:t>A mental state is conscious in virtue of being the target of a certain kind of meta-representational state.</a:t>
            </a:r>
            <a:endParaRPr lang="en-US" dirty="0">
              <a:solidFill>
                <a:schemeClr val="tx1">
                  <a:lumMod val="75000"/>
                  <a:lumOff val="25000"/>
                </a:schemeClr>
              </a:solidFill>
            </a:endParaRPr>
          </a:p>
          <a:p>
            <a:pPr marL="285750" indent="-285750" algn="just" defTabSz="914400">
              <a:lnSpc>
                <a:spcPct val="90000"/>
              </a:lnSpc>
              <a:spcAft>
                <a:spcPts val="600"/>
              </a:spcAft>
              <a:buClr>
                <a:schemeClr val="accent1"/>
              </a:buClr>
              <a:buFont typeface="Calibri" panose="020F0502020204030204" pitchFamily="34" charset="0"/>
              <a:buChar char="-"/>
            </a:pPr>
            <a:r>
              <a:rPr lang="en-US" b="1" dirty="0"/>
              <a:t>Meta-representation</a:t>
            </a:r>
            <a:r>
              <a:rPr lang="en-US" dirty="0"/>
              <a:t>: A mental representation that has as its target another mental representation.</a:t>
            </a:r>
            <a:endParaRPr lang="en-US" dirty="0">
              <a:solidFill>
                <a:schemeClr val="tx1">
                  <a:lumMod val="75000"/>
                  <a:lumOff val="25000"/>
                </a:schemeClr>
              </a:solidFill>
            </a:endParaRPr>
          </a:p>
          <a:p>
            <a:pPr marL="285750" indent="-285750" algn="just" defTabSz="914400">
              <a:lnSpc>
                <a:spcPct val="90000"/>
              </a:lnSpc>
              <a:spcAft>
                <a:spcPts val="600"/>
              </a:spcAft>
              <a:buClr>
                <a:schemeClr val="accent1"/>
              </a:buClr>
              <a:buFont typeface="Calibri" panose="020F0502020204030204" pitchFamily="34" charset="0"/>
              <a:buChar char="-"/>
            </a:pPr>
            <a:r>
              <a:rPr lang="en-US" dirty="0"/>
              <a:t>HOTs differ from each other concerns the account that they give of the nature and role of the meta-representations that are responsible for consciousness.</a:t>
            </a:r>
            <a:endParaRPr lang="en-US" dirty="0">
              <a:solidFill>
                <a:schemeClr val="tx1">
                  <a:lumMod val="75000"/>
                  <a:lumOff val="25000"/>
                </a:schemeClr>
              </a:solidFill>
            </a:endParaRPr>
          </a:p>
          <a:p>
            <a:pPr marL="285750" indent="-285750" algn="just" defTabSz="914400">
              <a:lnSpc>
                <a:spcPct val="90000"/>
              </a:lnSpc>
              <a:spcAft>
                <a:spcPts val="600"/>
              </a:spcAft>
              <a:buClr>
                <a:schemeClr val="accent1"/>
              </a:buClr>
              <a:buFont typeface="Calibri" panose="020F0502020204030204" pitchFamily="34" charset="0"/>
              <a:buChar char="-"/>
            </a:pPr>
            <a:r>
              <a:rPr lang="en-US" dirty="0"/>
              <a:t>HOTs focus on explaining why some contents are conscious whereas others are not.</a:t>
            </a:r>
            <a:endParaRPr lang="en-US" dirty="0">
              <a:solidFill>
                <a:schemeClr val="tx1">
                  <a:lumMod val="75000"/>
                  <a:lumOff val="25000"/>
                </a:schemeClr>
              </a:solidFill>
            </a:endParaRPr>
          </a:p>
          <a:p>
            <a:pPr marL="285750" indent="-285750" algn="just" defTabSz="914400">
              <a:lnSpc>
                <a:spcPct val="90000"/>
              </a:lnSpc>
              <a:spcAft>
                <a:spcPts val="600"/>
              </a:spcAft>
              <a:buClr>
                <a:schemeClr val="accent1"/>
              </a:buClr>
              <a:buFont typeface="Calibri" panose="020F0502020204030204" pitchFamily="34" charset="0"/>
              <a:buChar char="-"/>
            </a:pPr>
            <a:r>
              <a:rPr lang="en-US" dirty="0"/>
              <a:t>HOTs rarely focus on global states of consciousness</a:t>
            </a:r>
            <a:r>
              <a:rPr lang="en-US" dirty="0">
                <a:solidFill>
                  <a:schemeClr val="tx1">
                    <a:lumMod val="75000"/>
                    <a:lumOff val="25000"/>
                  </a:schemeClr>
                </a:solidFill>
              </a:rPr>
              <a:t>.</a:t>
            </a:r>
          </a:p>
          <a:p>
            <a:pPr marL="285750" indent="-285750" algn="just" defTabSz="914400">
              <a:lnSpc>
                <a:spcPct val="90000"/>
              </a:lnSpc>
              <a:spcAft>
                <a:spcPts val="600"/>
              </a:spcAft>
              <a:buClr>
                <a:schemeClr val="accent1"/>
              </a:buClr>
              <a:buFont typeface="Calibri" panose="020F0502020204030204" pitchFamily="34" charset="0"/>
              <a:buChar char="-"/>
            </a:pPr>
            <a:r>
              <a:rPr lang="en-US" dirty="0"/>
              <a:t>Not committed to any particular view of the function(s) of consciousness.</a:t>
            </a:r>
            <a:endParaRPr lang="en-US" dirty="0">
              <a:solidFill>
                <a:schemeClr val="tx1">
                  <a:lumMod val="75000"/>
                  <a:lumOff val="25000"/>
                </a:schemeClr>
              </a:solidFill>
            </a:endParaRPr>
          </a:p>
        </p:txBody>
      </p:sp>
      <p:sp>
        <p:nvSpPr>
          <p:cNvPr id="22" name="Rectangle 21">
            <a:extLst>
              <a:ext uri="{FF2B5EF4-FFF2-40B4-BE49-F238E27FC236}">
                <a16:creationId xmlns:a16="http://schemas.microsoft.com/office/drawing/2014/main" id="{3FE9C285-56FB-4B36-8ECA-C2D6596AA9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937C076B-00B1-4629-B27F-A86F9885FB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Footer Placeholder 1">
            <a:extLst>
              <a:ext uri="{FF2B5EF4-FFF2-40B4-BE49-F238E27FC236}">
                <a16:creationId xmlns:a16="http://schemas.microsoft.com/office/drawing/2014/main" id="{FA90D0D0-E5B9-8901-26A5-920FB591B104}"/>
              </a:ext>
            </a:extLst>
          </p:cNvPr>
          <p:cNvSpPr>
            <a:spLocks noGrp="1"/>
          </p:cNvSpPr>
          <p:nvPr>
            <p:ph type="ftr" sz="quarter" idx="11"/>
          </p:nvPr>
        </p:nvSpPr>
        <p:spPr>
          <a:xfrm>
            <a:off x="3686185" y="6459785"/>
            <a:ext cx="4822804" cy="365125"/>
          </a:xfrm>
        </p:spPr>
        <p:txBody>
          <a:bodyPr vert="horz" lIns="91440" tIns="45720" rIns="91440" bIns="45720" rtlCol="0" anchor="ctr">
            <a:normAutofit/>
          </a:bodyPr>
          <a:lstStyle/>
          <a:p>
            <a:pPr defTabSz="914400">
              <a:spcAft>
                <a:spcPts val="600"/>
              </a:spcAft>
            </a:pPr>
            <a:r>
              <a:rPr lang="en-US" kern="1200" cap="all" baseline="0">
                <a:solidFill>
                  <a:srgbClr val="FFFFFF"/>
                </a:solidFill>
                <a:latin typeface="+mn-lt"/>
                <a:ea typeface="+mn-ea"/>
                <a:cs typeface="+mn-cs"/>
              </a:rPr>
              <a:t>Sparking Plant Consciousness</a:t>
            </a:r>
          </a:p>
        </p:txBody>
      </p:sp>
      <p:sp>
        <p:nvSpPr>
          <p:cNvPr id="3" name="Slide Number Placeholder 2">
            <a:extLst>
              <a:ext uri="{FF2B5EF4-FFF2-40B4-BE49-F238E27FC236}">
                <a16:creationId xmlns:a16="http://schemas.microsoft.com/office/drawing/2014/main" id="{893735C8-2D3E-30F8-053D-D69D3B2A54D0}"/>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AA39AD06-24D5-4BD7-A5D9-D7D60C888695}" type="slidenum">
              <a:rPr lang="en-US" smtClean="0"/>
              <a:pPr defTabSz="914400">
                <a:spcAft>
                  <a:spcPts val="600"/>
                </a:spcAft>
              </a:pPr>
              <a:t>26</a:t>
            </a:fld>
            <a:endParaRPr lang="en-US"/>
          </a:p>
        </p:txBody>
      </p:sp>
    </p:spTree>
    <p:extLst>
      <p:ext uri="{BB962C8B-B14F-4D97-AF65-F5344CB8AC3E}">
        <p14:creationId xmlns:p14="http://schemas.microsoft.com/office/powerpoint/2010/main" val="16972287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CFC9789-57F4-4B9C-ABAA-6F7C8BADC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9B54F538-07DE-4652-B506-5D16E3EBBB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6" name="Straight Connector 15">
            <a:extLst>
              <a:ext uri="{FF2B5EF4-FFF2-40B4-BE49-F238E27FC236}">
                <a16:creationId xmlns:a16="http://schemas.microsoft.com/office/drawing/2014/main" id="{03D56195-A6AC-4958-8B87-F7D009353E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05A42EF-68E6-4808-81CD-E5ABD0ED92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EC3EE2E-2F55-E26D-BE85-6B02EA14DFC1}"/>
              </a:ext>
            </a:extLst>
          </p:cNvPr>
          <p:cNvSpPr txBox="1"/>
          <p:nvPr/>
        </p:nvSpPr>
        <p:spPr>
          <a:xfrm>
            <a:off x="6411685" y="634946"/>
            <a:ext cx="5127171" cy="1450757"/>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4800" spc="-50">
                <a:solidFill>
                  <a:schemeClr val="tx1">
                    <a:lumMod val="75000"/>
                    <a:lumOff val="25000"/>
                  </a:schemeClr>
                </a:solidFill>
                <a:latin typeface="+mj-lt"/>
                <a:ea typeface="+mj-ea"/>
                <a:cs typeface="+mj-cs"/>
              </a:rPr>
              <a:t>Global Workspace Theories (GWTs)</a:t>
            </a:r>
          </a:p>
        </p:txBody>
      </p:sp>
      <p:pic>
        <p:nvPicPr>
          <p:cNvPr id="7" name="Picture 6" descr="Diagram, schematic&#10;&#10;Description automatically generated">
            <a:extLst>
              <a:ext uri="{FF2B5EF4-FFF2-40B4-BE49-F238E27FC236}">
                <a16:creationId xmlns:a16="http://schemas.microsoft.com/office/drawing/2014/main" id="{533F79E9-12AF-D5DB-050C-10DC0F1D52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192" y="659158"/>
            <a:ext cx="5451627" cy="5219642"/>
          </a:xfrm>
          <a:prstGeom prst="rect">
            <a:avLst/>
          </a:prstGeom>
        </p:spPr>
      </p:pic>
      <p:cxnSp>
        <p:nvCxnSpPr>
          <p:cNvPr id="20" name="Straight Connector 19">
            <a:extLst>
              <a:ext uri="{FF2B5EF4-FFF2-40B4-BE49-F238E27FC236}">
                <a16:creationId xmlns:a16="http://schemas.microsoft.com/office/drawing/2014/main" id="{3C4A154E-1950-4755-A5FC-5998EE0CC1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4E63C2E-53CB-A8E1-AFF3-98E08E34D25C}"/>
              </a:ext>
            </a:extLst>
          </p:cNvPr>
          <p:cNvSpPr txBox="1"/>
          <p:nvPr/>
        </p:nvSpPr>
        <p:spPr>
          <a:xfrm>
            <a:off x="6411684" y="2198914"/>
            <a:ext cx="5127172" cy="3670180"/>
          </a:xfrm>
          <a:prstGeom prst="rect">
            <a:avLst/>
          </a:prstGeom>
        </p:spPr>
        <p:txBody>
          <a:bodyPr vert="horz" lIns="0" tIns="45720" rIns="0" bIns="45720" rtlCol="0">
            <a:normAutofit fontScale="92500" lnSpcReduction="20000"/>
          </a:bodyPr>
          <a:lstStyle/>
          <a:p>
            <a:pPr marL="285750" indent="-285750" algn="just" defTabSz="914400">
              <a:lnSpc>
                <a:spcPct val="90000"/>
              </a:lnSpc>
              <a:spcAft>
                <a:spcPts val="600"/>
              </a:spcAft>
              <a:buClr>
                <a:schemeClr val="accent1"/>
              </a:buClr>
              <a:buFont typeface="Calibri" panose="020F0502020204030204" pitchFamily="34" charset="0"/>
              <a:buChar char="-"/>
            </a:pPr>
            <a:r>
              <a:rPr lang="en-US" dirty="0">
                <a:solidFill>
                  <a:schemeClr val="tx1">
                    <a:lumMod val="75000"/>
                    <a:lumOff val="25000"/>
                  </a:schemeClr>
                </a:solidFill>
              </a:rPr>
              <a:t>‘Blackboard’ arch; similar to AI; </a:t>
            </a:r>
            <a:r>
              <a:rPr lang="en-US" dirty="0"/>
              <a:t>centralized resource through which specialized processors share and receive information.</a:t>
            </a:r>
            <a:endParaRPr lang="en-US" dirty="0">
              <a:solidFill>
                <a:schemeClr val="tx1">
                  <a:lumMod val="75000"/>
                  <a:lumOff val="25000"/>
                </a:schemeClr>
              </a:solidFill>
            </a:endParaRPr>
          </a:p>
          <a:p>
            <a:pPr marL="285750" indent="-285750" algn="just" defTabSz="914400">
              <a:lnSpc>
                <a:spcPct val="90000"/>
              </a:lnSpc>
              <a:spcAft>
                <a:spcPts val="600"/>
              </a:spcAft>
              <a:buClr>
                <a:schemeClr val="accent1"/>
              </a:buClr>
              <a:buFont typeface="Calibri" panose="020F0502020204030204" pitchFamily="34" charset="0"/>
              <a:buChar char="-"/>
            </a:pPr>
            <a:r>
              <a:rPr lang="en-US" dirty="0"/>
              <a:t>Mental states are those that are ‘globally available’ to a wide range of cognitive processes including attention, evaluation, memory and verbal report</a:t>
            </a:r>
            <a:r>
              <a:rPr lang="en-US" dirty="0">
                <a:solidFill>
                  <a:schemeClr val="tx1">
                    <a:lumMod val="75000"/>
                    <a:lumOff val="25000"/>
                  </a:schemeClr>
                </a:solidFill>
              </a:rPr>
              <a:t>.</a:t>
            </a:r>
          </a:p>
          <a:p>
            <a:pPr marL="285750" indent="-285750" algn="just" defTabSz="914400">
              <a:lnSpc>
                <a:spcPct val="90000"/>
              </a:lnSpc>
              <a:spcAft>
                <a:spcPts val="600"/>
              </a:spcAft>
              <a:buClr>
                <a:schemeClr val="accent1"/>
              </a:buClr>
              <a:buFont typeface="Calibri" panose="020F0502020204030204" pitchFamily="34" charset="0"/>
              <a:buChar char="-"/>
            </a:pPr>
            <a:r>
              <a:rPr lang="en-US" dirty="0"/>
              <a:t>The core claim of GWTs is that it is the wide accessibility of information to such consumer cognitive systems that constitutes conscious experience.</a:t>
            </a:r>
            <a:endParaRPr lang="en-US" dirty="0">
              <a:solidFill>
                <a:schemeClr val="tx1">
                  <a:lumMod val="75000"/>
                  <a:lumOff val="25000"/>
                </a:schemeClr>
              </a:solidFill>
            </a:endParaRPr>
          </a:p>
          <a:p>
            <a:pPr marL="285750" indent="-285750" algn="just" defTabSz="914400">
              <a:lnSpc>
                <a:spcPct val="90000"/>
              </a:lnSpc>
              <a:spcAft>
                <a:spcPts val="600"/>
              </a:spcAft>
              <a:buClr>
                <a:schemeClr val="accent1"/>
              </a:buClr>
              <a:buFont typeface="Calibri" panose="020F0502020204030204" pitchFamily="34" charset="0"/>
              <a:buChar char="-"/>
            </a:pPr>
            <a:r>
              <a:rPr lang="en-US" dirty="0">
                <a:solidFill>
                  <a:schemeClr val="tx1">
                    <a:lumMod val="75000"/>
                    <a:lumOff val="25000"/>
                  </a:schemeClr>
                </a:solidFill>
              </a:rPr>
              <a:t>Ignition into the broadcast (compared to meta-representations)</a:t>
            </a:r>
          </a:p>
          <a:p>
            <a:pPr marL="285750" indent="-285750" algn="just" defTabSz="914400">
              <a:lnSpc>
                <a:spcPct val="90000"/>
              </a:lnSpc>
              <a:spcAft>
                <a:spcPts val="600"/>
              </a:spcAft>
              <a:buClr>
                <a:schemeClr val="accent1"/>
              </a:buClr>
              <a:buFont typeface="Calibri" panose="020F0502020204030204" pitchFamily="34" charset="0"/>
              <a:buChar char="-"/>
            </a:pPr>
            <a:r>
              <a:rPr lang="en-US" dirty="0"/>
              <a:t>The core functional property addressed by GWTs is the ability of conscious states to guide behavior and cognition in flexible, context dependent ways.</a:t>
            </a:r>
          </a:p>
          <a:p>
            <a:pPr marL="285750" indent="-285750" algn="just" defTabSz="914400">
              <a:lnSpc>
                <a:spcPct val="90000"/>
              </a:lnSpc>
              <a:spcAft>
                <a:spcPts val="600"/>
              </a:spcAft>
              <a:buClr>
                <a:schemeClr val="accent1"/>
              </a:buClr>
              <a:buFont typeface="Calibri" panose="020F0502020204030204" pitchFamily="34" charset="0"/>
              <a:buChar char="-"/>
            </a:pPr>
            <a:r>
              <a:rPr lang="en-US" dirty="0"/>
              <a:t>Functional or dynamical connectivity in </a:t>
            </a:r>
            <a:r>
              <a:rPr lang="en-US" dirty="0" err="1"/>
              <a:t>fronto</a:t>
            </a:r>
            <a:r>
              <a:rPr lang="en-US" dirty="0"/>
              <a:t>-parietal regions are considered ‘hub’ nodes in the global workspace.</a:t>
            </a:r>
            <a:endParaRPr lang="en-US" dirty="0">
              <a:solidFill>
                <a:schemeClr val="tx1">
                  <a:lumMod val="75000"/>
                  <a:lumOff val="25000"/>
                </a:schemeClr>
              </a:solidFill>
            </a:endParaRPr>
          </a:p>
        </p:txBody>
      </p:sp>
      <p:sp>
        <p:nvSpPr>
          <p:cNvPr id="22" name="Rectangle 21">
            <a:extLst>
              <a:ext uri="{FF2B5EF4-FFF2-40B4-BE49-F238E27FC236}">
                <a16:creationId xmlns:a16="http://schemas.microsoft.com/office/drawing/2014/main" id="{3FE9C285-56FB-4B36-8ECA-C2D6596AA9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937C076B-00B1-4629-B27F-A86F9885FB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Footer Placeholder 1">
            <a:extLst>
              <a:ext uri="{FF2B5EF4-FFF2-40B4-BE49-F238E27FC236}">
                <a16:creationId xmlns:a16="http://schemas.microsoft.com/office/drawing/2014/main" id="{FA90D0D0-E5B9-8901-26A5-920FB591B104}"/>
              </a:ext>
            </a:extLst>
          </p:cNvPr>
          <p:cNvSpPr>
            <a:spLocks noGrp="1"/>
          </p:cNvSpPr>
          <p:nvPr>
            <p:ph type="ftr" sz="quarter" idx="11"/>
          </p:nvPr>
        </p:nvSpPr>
        <p:spPr>
          <a:xfrm>
            <a:off x="3686185" y="6459785"/>
            <a:ext cx="4822804" cy="365125"/>
          </a:xfrm>
        </p:spPr>
        <p:txBody>
          <a:bodyPr vert="horz" lIns="91440" tIns="45720" rIns="91440" bIns="45720" rtlCol="0" anchor="ctr">
            <a:normAutofit/>
          </a:bodyPr>
          <a:lstStyle/>
          <a:p>
            <a:pPr defTabSz="914400">
              <a:spcAft>
                <a:spcPts val="600"/>
              </a:spcAft>
            </a:pPr>
            <a:r>
              <a:rPr lang="en-US" kern="1200" cap="all" baseline="0">
                <a:solidFill>
                  <a:srgbClr val="FFFFFF"/>
                </a:solidFill>
                <a:latin typeface="+mn-lt"/>
                <a:ea typeface="+mn-ea"/>
                <a:cs typeface="+mn-cs"/>
              </a:rPr>
              <a:t>Sparking Plant Consciousness</a:t>
            </a:r>
          </a:p>
        </p:txBody>
      </p:sp>
      <p:sp>
        <p:nvSpPr>
          <p:cNvPr id="3" name="Slide Number Placeholder 2">
            <a:extLst>
              <a:ext uri="{FF2B5EF4-FFF2-40B4-BE49-F238E27FC236}">
                <a16:creationId xmlns:a16="http://schemas.microsoft.com/office/drawing/2014/main" id="{893735C8-2D3E-30F8-053D-D69D3B2A54D0}"/>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AA39AD06-24D5-4BD7-A5D9-D7D60C888695}" type="slidenum">
              <a:rPr lang="en-US" smtClean="0"/>
              <a:pPr defTabSz="914400">
                <a:spcAft>
                  <a:spcPts val="600"/>
                </a:spcAft>
              </a:pPr>
              <a:t>27</a:t>
            </a:fld>
            <a:endParaRPr lang="en-US"/>
          </a:p>
        </p:txBody>
      </p:sp>
    </p:spTree>
    <p:extLst>
      <p:ext uri="{BB962C8B-B14F-4D97-AF65-F5344CB8AC3E}">
        <p14:creationId xmlns:p14="http://schemas.microsoft.com/office/powerpoint/2010/main" val="12373738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CFC9789-57F4-4B9C-ABAA-6F7C8BADC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9B54F538-07DE-4652-B506-5D16E3EBBB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6" name="Straight Connector 15">
            <a:extLst>
              <a:ext uri="{FF2B5EF4-FFF2-40B4-BE49-F238E27FC236}">
                <a16:creationId xmlns:a16="http://schemas.microsoft.com/office/drawing/2014/main" id="{03D56195-A6AC-4958-8B87-F7D009353E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05A42EF-68E6-4808-81CD-E5ABD0ED92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EC3EE2E-2F55-E26D-BE85-6B02EA14DFC1}"/>
              </a:ext>
            </a:extLst>
          </p:cNvPr>
          <p:cNvSpPr txBox="1"/>
          <p:nvPr/>
        </p:nvSpPr>
        <p:spPr>
          <a:xfrm>
            <a:off x="6411685" y="634946"/>
            <a:ext cx="5127171" cy="1450757"/>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4100" spc="-50" dirty="0">
                <a:solidFill>
                  <a:schemeClr val="tx1">
                    <a:lumMod val="75000"/>
                    <a:lumOff val="25000"/>
                  </a:schemeClr>
                </a:solidFill>
                <a:latin typeface="+mj-lt"/>
                <a:ea typeface="+mj-ea"/>
                <a:cs typeface="+mj-cs"/>
              </a:rPr>
              <a:t>Integrated Information Theory (IIT)</a:t>
            </a:r>
          </a:p>
        </p:txBody>
      </p:sp>
      <p:pic>
        <p:nvPicPr>
          <p:cNvPr id="7" name="Picture 6" descr="Diagram&#10;&#10;Description automatically generated">
            <a:extLst>
              <a:ext uri="{FF2B5EF4-FFF2-40B4-BE49-F238E27FC236}">
                <a16:creationId xmlns:a16="http://schemas.microsoft.com/office/drawing/2014/main" id="{EB3C8F68-65BF-5081-F873-BCF3B34EBC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192" y="1681193"/>
            <a:ext cx="5451627" cy="3175573"/>
          </a:xfrm>
          <a:prstGeom prst="rect">
            <a:avLst/>
          </a:prstGeom>
        </p:spPr>
      </p:pic>
      <p:cxnSp>
        <p:nvCxnSpPr>
          <p:cNvPr id="20" name="Straight Connector 19">
            <a:extLst>
              <a:ext uri="{FF2B5EF4-FFF2-40B4-BE49-F238E27FC236}">
                <a16:creationId xmlns:a16="http://schemas.microsoft.com/office/drawing/2014/main" id="{3C4A154E-1950-4755-A5FC-5998EE0CC1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4E63C2E-53CB-A8E1-AFF3-98E08E34D25C}"/>
              </a:ext>
            </a:extLst>
          </p:cNvPr>
          <p:cNvSpPr txBox="1"/>
          <p:nvPr/>
        </p:nvSpPr>
        <p:spPr>
          <a:xfrm>
            <a:off x="6411683" y="2198914"/>
            <a:ext cx="5451627" cy="3670180"/>
          </a:xfrm>
          <a:prstGeom prst="rect">
            <a:avLst/>
          </a:prstGeom>
        </p:spPr>
        <p:txBody>
          <a:bodyPr vert="horz" lIns="0" tIns="45720" rIns="0" bIns="45720" rtlCol="0">
            <a:normAutofit fontScale="92500" lnSpcReduction="10000"/>
          </a:bodyPr>
          <a:lstStyle/>
          <a:p>
            <a:pPr marL="285750" indent="-285750" algn="just" defTabSz="914400">
              <a:lnSpc>
                <a:spcPct val="90000"/>
              </a:lnSpc>
              <a:spcAft>
                <a:spcPts val="600"/>
              </a:spcAft>
              <a:buClr>
                <a:schemeClr val="accent1"/>
              </a:buClr>
              <a:buFont typeface="Calibri" panose="020F0502020204030204" pitchFamily="34" charset="0"/>
              <a:buChar char="-"/>
            </a:pPr>
            <a:r>
              <a:rPr lang="en-US" dirty="0">
                <a:solidFill>
                  <a:schemeClr val="tx1">
                    <a:lumMod val="75000"/>
                    <a:lumOff val="25000"/>
                  </a:schemeClr>
                </a:solidFill>
              </a:rPr>
              <a:t>Mathematical foundations.</a:t>
            </a:r>
          </a:p>
          <a:p>
            <a:pPr marL="285750" indent="-285750" algn="just" defTabSz="914400">
              <a:lnSpc>
                <a:spcPct val="90000"/>
              </a:lnSpc>
              <a:spcAft>
                <a:spcPts val="600"/>
              </a:spcAft>
              <a:buClr>
                <a:schemeClr val="accent1"/>
              </a:buClr>
              <a:buFont typeface="Calibri" panose="020F0502020204030204" pitchFamily="34" charset="0"/>
              <a:buChar char="-"/>
            </a:pPr>
            <a:r>
              <a:rPr lang="en-US" dirty="0"/>
              <a:t>Proposing axioms about the phenomenological character of conscious experiences and from these axioms it derives claims about the properties that any physical substrate of consciousness must satisfy.</a:t>
            </a:r>
            <a:endParaRPr lang="en-US" dirty="0">
              <a:solidFill>
                <a:schemeClr val="tx1">
                  <a:lumMod val="75000"/>
                  <a:lumOff val="25000"/>
                </a:schemeClr>
              </a:solidFill>
            </a:endParaRPr>
          </a:p>
          <a:p>
            <a:pPr marL="285750" indent="-285750" algn="just" defTabSz="914400">
              <a:lnSpc>
                <a:spcPct val="90000"/>
              </a:lnSpc>
              <a:spcAft>
                <a:spcPts val="600"/>
              </a:spcAft>
              <a:buClr>
                <a:schemeClr val="accent1"/>
              </a:buClr>
              <a:buFont typeface="Calibri" panose="020F0502020204030204" pitchFamily="34" charset="0"/>
              <a:buChar char="-"/>
            </a:pPr>
            <a:r>
              <a:rPr lang="en-US" dirty="0"/>
              <a:t>Consciousness should be understood in terms of </a:t>
            </a:r>
            <a:r>
              <a:rPr lang="en-US" dirty="0" err="1"/>
              <a:t>‘</a:t>
            </a:r>
            <a:r>
              <a:rPr lang="en-US" b="1" dirty="0" err="1"/>
              <a:t>cause</a:t>
            </a:r>
            <a:r>
              <a:rPr lang="en-US" b="1" dirty="0"/>
              <a:t>–effect power</a:t>
            </a:r>
            <a:r>
              <a:rPr lang="en-US" dirty="0"/>
              <a:t>’ associated with irreducible maxima of integrated information generated by a physical system.</a:t>
            </a:r>
            <a:endParaRPr lang="en-US" dirty="0">
              <a:solidFill>
                <a:schemeClr val="tx1">
                  <a:lumMod val="75000"/>
                  <a:lumOff val="25000"/>
                </a:schemeClr>
              </a:solidFill>
            </a:endParaRPr>
          </a:p>
          <a:p>
            <a:pPr marL="285750" indent="-285750" algn="just" defTabSz="914400">
              <a:lnSpc>
                <a:spcPct val="90000"/>
              </a:lnSpc>
              <a:spcAft>
                <a:spcPts val="600"/>
              </a:spcAft>
              <a:buClr>
                <a:schemeClr val="accent1"/>
              </a:buClr>
              <a:buFont typeface="Calibri" panose="020F0502020204030204" pitchFamily="34" charset="0"/>
              <a:buChar char="-"/>
            </a:pPr>
            <a:r>
              <a:rPr lang="en-US" b="1" dirty="0"/>
              <a:t>Consciousness is an intrinsic, fundamental property </a:t>
            </a:r>
            <a:r>
              <a:rPr lang="en-US" dirty="0"/>
              <a:t>of a system, and is determined both by the nature of the causal mechanisms that compose it and by their state.</a:t>
            </a:r>
            <a:endParaRPr lang="en-US" dirty="0">
              <a:solidFill>
                <a:schemeClr val="tx1">
                  <a:lumMod val="75000"/>
                  <a:lumOff val="25000"/>
                </a:schemeClr>
              </a:solidFill>
            </a:endParaRPr>
          </a:p>
          <a:p>
            <a:pPr marL="285750" indent="-285750" algn="just" defTabSz="914400">
              <a:lnSpc>
                <a:spcPct val="90000"/>
              </a:lnSpc>
              <a:spcAft>
                <a:spcPts val="600"/>
              </a:spcAft>
              <a:buClr>
                <a:schemeClr val="accent1"/>
              </a:buClr>
              <a:buFont typeface="Calibri" panose="020F0502020204030204" pitchFamily="34" charset="0"/>
              <a:buChar char="-"/>
            </a:pPr>
            <a:r>
              <a:rPr lang="en-US" dirty="0"/>
              <a:t>IIT links consciousness primarily with </a:t>
            </a:r>
            <a:r>
              <a:rPr lang="en-US" u="sng" dirty="0"/>
              <a:t>posterior cortical areas</a:t>
            </a:r>
            <a:r>
              <a:rPr lang="en-US" dirty="0"/>
              <a:t> (the so-called ‘posterior hot zone’ encompassing parietal, temporal and occipital areas)</a:t>
            </a:r>
            <a:endParaRPr lang="en-US" dirty="0">
              <a:solidFill>
                <a:schemeClr val="tx1">
                  <a:lumMod val="75000"/>
                  <a:lumOff val="25000"/>
                </a:schemeClr>
              </a:solidFill>
            </a:endParaRPr>
          </a:p>
          <a:p>
            <a:pPr marL="285750" indent="-285750" algn="just" defTabSz="914400">
              <a:lnSpc>
                <a:spcPct val="90000"/>
              </a:lnSpc>
              <a:spcAft>
                <a:spcPts val="600"/>
              </a:spcAft>
              <a:buClr>
                <a:schemeClr val="accent1"/>
              </a:buClr>
              <a:buFont typeface="Calibri" panose="020F0502020204030204" pitchFamily="34" charset="0"/>
              <a:buChar char="-"/>
            </a:pPr>
            <a:r>
              <a:rPr lang="en-US" dirty="0">
                <a:solidFill>
                  <a:schemeClr val="tx1">
                    <a:lumMod val="75000"/>
                    <a:lumOff val="25000"/>
                  </a:schemeClr>
                </a:solidFill>
              </a:rPr>
              <a:t>Suggests non-biological systems are conscious.</a:t>
            </a:r>
          </a:p>
          <a:p>
            <a:pPr marL="285750" indent="-285750" algn="just" defTabSz="914400">
              <a:lnSpc>
                <a:spcPct val="90000"/>
              </a:lnSpc>
              <a:spcAft>
                <a:spcPts val="600"/>
              </a:spcAft>
              <a:buClr>
                <a:schemeClr val="accent1"/>
              </a:buClr>
              <a:buFont typeface="Calibri" panose="020F0502020204030204" pitchFamily="34" charset="0"/>
              <a:buChar char="-"/>
            </a:pPr>
            <a:endParaRPr lang="en-US" dirty="0">
              <a:solidFill>
                <a:schemeClr val="tx1">
                  <a:lumMod val="75000"/>
                  <a:lumOff val="25000"/>
                </a:schemeClr>
              </a:solidFill>
            </a:endParaRPr>
          </a:p>
        </p:txBody>
      </p:sp>
      <p:sp>
        <p:nvSpPr>
          <p:cNvPr id="22" name="Rectangle 21">
            <a:extLst>
              <a:ext uri="{FF2B5EF4-FFF2-40B4-BE49-F238E27FC236}">
                <a16:creationId xmlns:a16="http://schemas.microsoft.com/office/drawing/2014/main" id="{3FE9C285-56FB-4B36-8ECA-C2D6596AA9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937C076B-00B1-4629-B27F-A86F9885FB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Footer Placeholder 1">
            <a:extLst>
              <a:ext uri="{FF2B5EF4-FFF2-40B4-BE49-F238E27FC236}">
                <a16:creationId xmlns:a16="http://schemas.microsoft.com/office/drawing/2014/main" id="{FA90D0D0-E5B9-8901-26A5-920FB591B104}"/>
              </a:ext>
            </a:extLst>
          </p:cNvPr>
          <p:cNvSpPr>
            <a:spLocks noGrp="1"/>
          </p:cNvSpPr>
          <p:nvPr>
            <p:ph type="ftr" sz="quarter" idx="11"/>
          </p:nvPr>
        </p:nvSpPr>
        <p:spPr>
          <a:xfrm>
            <a:off x="3686185" y="6459785"/>
            <a:ext cx="4822804" cy="365125"/>
          </a:xfrm>
        </p:spPr>
        <p:txBody>
          <a:bodyPr vert="horz" lIns="91440" tIns="45720" rIns="91440" bIns="45720" rtlCol="0" anchor="ctr">
            <a:normAutofit/>
          </a:bodyPr>
          <a:lstStyle/>
          <a:p>
            <a:pPr defTabSz="914400">
              <a:spcAft>
                <a:spcPts val="600"/>
              </a:spcAft>
            </a:pPr>
            <a:r>
              <a:rPr lang="en-US" kern="1200" cap="all" baseline="0">
                <a:solidFill>
                  <a:srgbClr val="FFFFFF"/>
                </a:solidFill>
                <a:latin typeface="+mn-lt"/>
                <a:ea typeface="+mn-ea"/>
                <a:cs typeface="+mn-cs"/>
              </a:rPr>
              <a:t>Sparking Plant Consciousness</a:t>
            </a:r>
          </a:p>
        </p:txBody>
      </p:sp>
      <p:sp>
        <p:nvSpPr>
          <p:cNvPr id="3" name="Slide Number Placeholder 2">
            <a:extLst>
              <a:ext uri="{FF2B5EF4-FFF2-40B4-BE49-F238E27FC236}">
                <a16:creationId xmlns:a16="http://schemas.microsoft.com/office/drawing/2014/main" id="{893735C8-2D3E-30F8-053D-D69D3B2A54D0}"/>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AA39AD06-24D5-4BD7-A5D9-D7D60C888695}" type="slidenum">
              <a:rPr lang="en-US" smtClean="0"/>
              <a:pPr defTabSz="914400">
                <a:spcAft>
                  <a:spcPts val="600"/>
                </a:spcAft>
              </a:pPr>
              <a:t>28</a:t>
            </a:fld>
            <a:endParaRPr lang="en-US"/>
          </a:p>
        </p:txBody>
      </p:sp>
    </p:spTree>
    <p:extLst>
      <p:ext uri="{BB962C8B-B14F-4D97-AF65-F5344CB8AC3E}">
        <p14:creationId xmlns:p14="http://schemas.microsoft.com/office/powerpoint/2010/main" val="39039335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CFC9789-57F4-4B9C-ABAA-6F7C8BADC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9B54F538-07DE-4652-B506-5D16E3EBBB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6" name="Straight Connector 15">
            <a:extLst>
              <a:ext uri="{FF2B5EF4-FFF2-40B4-BE49-F238E27FC236}">
                <a16:creationId xmlns:a16="http://schemas.microsoft.com/office/drawing/2014/main" id="{03D56195-A6AC-4958-8B87-F7D009353E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05A42EF-68E6-4808-81CD-E5ABD0ED92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EC3EE2E-2F55-E26D-BE85-6B02EA14DFC1}"/>
              </a:ext>
            </a:extLst>
          </p:cNvPr>
          <p:cNvSpPr txBox="1"/>
          <p:nvPr/>
        </p:nvSpPr>
        <p:spPr>
          <a:xfrm>
            <a:off x="6411685" y="634946"/>
            <a:ext cx="5127171" cy="1450757"/>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4100" spc="-50" dirty="0">
                <a:solidFill>
                  <a:schemeClr val="tx1">
                    <a:lumMod val="75000"/>
                    <a:lumOff val="25000"/>
                  </a:schemeClr>
                </a:solidFill>
                <a:latin typeface="+mj-lt"/>
                <a:ea typeface="+mj-ea"/>
                <a:cs typeface="+mj-cs"/>
              </a:rPr>
              <a:t>Re-entry and Predictive Processing Theories</a:t>
            </a:r>
          </a:p>
        </p:txBody>
      </p:sp>
      <p:pic>
        <p:nvPicPr>
          <p:cNvPr id="7" name="Picture 6" descr="Diagram&#10;&#10;Description automatically generated">
            <a:extLst>
              <a:ext uri="{FF2B5EF4-FFF2-40B4-BE49-F238E27FC236}">
                <a16:creationId xmlns:a16="http://schemas.microsoft.com/office/drawing/2014/main" id="{6E5E4B97-7F63-76C1-F9AA-4D1ECD92E5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192" y="802767"/>
            <a:ext cx="5451627" cy="4932425"/>
          </a:xfrm>
          <a:prstGeom prst="rect">
            <a:avLst/>
          </a:prstGeom>
        </p:spPr>
      </p:pic>
      <p:cxnSp>
        <p:nvCxnSpPr>
          <p:cNvPr id="20" name="Straight Connector 19">
            <a:extLst>
              <a:ext uri="{FF2B5EF4-FFF2-40B4-BE49-F238E27FC236}">
                <a16:creationId xmlns:a16="http://schemas.microsoft.com/office/drawing/2014/main" id="{3C4A154E-1950-4755-A5FC-5998EE0CC1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4E63C2E-53CB-A8E1-AFF3-98E08E34D25C}"/>
              </a:ext>
            </a:extLst>
          </p:cNvPr>
          <p:cNvSpPr txBox="1"/>
          <p:nvPr/>
        </p:nvSpPr>
        <p:spPr>
          <a:xfrm>
            <a:off x="6411684" y="2198913"/>
            <a:ext cx="5540830" cy="4076417"/>
          </a:xfrm>
          <a:prstGeom prst="rect">
            <a:avLst/>
          </a:prstGeom>
        </p:spPr>
        <p:txBody>
          <a:bodyPr vert="horz" lIns="0" tIns="45720" rIns="0" bIns="45720" rtlCol="0">
            <a:noAutofit/>
          </a:bodyPr>
          <a:lstStyle/>
          <a:p>
            <a:pPr marL="285750" indent="-285750" algn="just" defTabSz="914400">
              <a:lnSpc>
                <a:spcPct val="90000"/>
              </a:lnSpc>
              <a:spcAft>
                <a:spcPts val="600"/>
              </a:spcAft>
              <a:buClr>
                <a:schemeClr val="accent1"/>
              </a:buClr>
              <a:buFont typeface="Calibri" panose="020F0502020204030204" pitchFamily="34" charset="0"/>
              <a:buChar char="-"/>
            </a:pPr>
            <a:r>
              <a:rPr lang="en-US" sz="1550" dirty="0">
                <a:solidFill>
                  <a:schemeClr val="tx1">
                    <a:lumMod val="75000"/>
                    <a:lumOff val="25000"/>
                  </a:schemeClr>
                </a:solidFill>
              </a:rPr>
              <a:t>Two general approaches from a Top-Down perspective.</a:t>
            </a:r>
          </a:p>
          <a:p>
            <a:pPr marL="285750" indent="-285750" algn="just" defTabSz="914400">
              <a:lnSpc>
                <a:spcPct val="90000"/>
              </a:lnSpc>
              <a:spcAft>
                <a:spcPts val="600"/>
              </a:spcAft>
              <a:buClr>
                <a:schemeClr val="accent1"/>
              </a:buClr>
              <a:buFont typeface="Calibri" panose="020F0502020204030204" pitchFamily="34" charset="0"/>
              <a:buChar char="-"/>
            </a:pPr>
            <a:r>
              <a:rPr lang="en-US" sz="1550" b="1" dirty="0">
                <a:solidFill>
                  <a:schemeClr val="tx1">
                    <a:lumMod val="75000"/>
                    <a:lumOff val="25000"/>
                  </a:schemeClr>
                </a:solidFill>
              </a:rPr>
              <a:t>Re-entry theories </a:t>
            </a:r>
            <a:r>
              <a:rPr lang="en-US" sz="1550" dirty="0">
                <a:solidFill>
                  <a:schemeClr val="tx1">
                    <a:lumMod val="75000"/>
                    <a:lumOff val="25000"/>
                  </a:schemeClr>
                </a:solidFill>
              </a:rPr>
              <a:t>(</a:t>
            </a:r>
            <a:r>
              <a:rPr lang="en-US" sz="1550" dirty="0" err="1">
                <a:solidFill>
                  <a:schemeClr val="tx1">
                    <a:lumMod val="75000"/>
                    <a:lumOff val="25000"/>
                  </a:schemeClr>
                </a:solidFill>
              </a:rPr>
              <a:t>ToCs</a:t>
            </a:r>
            <a:r>
              <a:rPr lang="en-US" sz="1550" dirty="0">
                <a:solidFill>
                  <a:schemeClr val="tx1">
                    <a:lumMod val="75000"/>
                    <a:lumOff val="25000"/>
                  </a:schemeClr>
                </a:solidFill>
              </a:rPr>
              <a:t>): </a:t>
            </a:r>
            <a:r>
              <a:rPr lang="en-US" sz="1550" dirty="0"/>
              <a:t>associate conscious perception with top-down (recurrent, re-entrant) signaling.</a:t>
            </a:r>
            <a:endParaRPr lang="en-US" sz="1550" dirty="0">
              <a:solidFill>
                <a:schemeClr val="tx1">
                  <a:lumMod val="75000"/>
                  <a:lumOff val="25000"/>
                </a:schemeClr>
              </a:solidFill>
            </a:endParaRPr>
          </a:p>
          <a:p>
            <a:pPr marL="285750" indent="-285750" algn="just" defTabSz="914400">
              <a:lnSpc>
                <a:spcPct val="90000"/>
              </a:lnSpc>
              <a:spcAft>
                <a:spcPts val="600"/>
              </a:spcAft>
              <a:buClr>
                <a:schemeClr val="accent1"/>
              </a:buClr>
              <a:buFont typeface="Calibri" panose="020F0502020204030204" pitchFamily="34" charset="0"/>
              <a:buChar char="-"/>
            </a:pPr>
            <a:r>
              <a:rPr lang="en-US" sz="1550" b="1" dirty="0"/>
              <a:t>Predictive processing theories </a:t>
            </a:r>
            <a:r>
              <a:rPr lang="en-US" sz="1550" dirty="0"/>
              <a:t>(non-</a:t>
            </a:r>
            <a:r>
              <a:rPr lang="en-US" sz="1550" dirty="0" err="1"/>
              <a:t>ToCs</a:t>
            </a:r>
            <a:r>
              <a:rPr lang="en-US" sz="1550" dirty="0"/>
              <a:t>): more general accounts of brain (and body) function that can be used to formulate explanations and predictions regarding properties of consciousness.</a:t>
            </a:r>
          </a:p>
          <a:p>
            <a:pPr marL="742950" lvl="1" indent="-285750" algn="just" defTabSz="914400">
              <a:lnSpc>
                <a:spcPct val="90000"/>
              </a:lnSpc>
              <a:spcAft>
                <a:spcPts val="600"/>
              </a:spcAft>
              <a:buClr>
                <a:schemeClr val="accent1"/>
              </a:buClr>
              <a:buFont typeface="Calibri" panose="020F0502020204030204" pitchFamily="34" charset="0"/>
              <a:buChar char="-"/>
            </a:pPr>
            <a:r>
              <a:rPr lang="en-US" sz="1550" u="sng" dirty="0">
                <a:solidFill>
                  <a:schemeClr val="tx1">
                    <a:lumMod val="75000"/>
                    <a:lumOff val="25000"/>
                  </a:schemeClr>
                </a:solidFill>
              </a:rPr>
              <a:t>Two motivations</a:t>
            </a:r>
            <a:r>
              <a:rPr lang="en-US" sz="1550" dirty="0">
                <a:solidFill>
                  <a:schemeClr val="tx1">
                    <a:lumMod val="75000"/>
                    <a:lumOff val="25000"/>
                  </a:schemeClr>
                </a:solidFill>
              </a:rPr>
              <a:t>: (1) </a:t>
            </a:r>
            <a:r>
              <a:rPr lang="en-US" sz="1550" dirty="0"/>
              <a:t>traces to considering the problem of perception as one of inference about the causes of sensory signals</a:t>
            </a:r>
            <a:r>
              <a:rPr lang="en-US" sz="1550" dirty="0">
                <a:solidFill>
                  <a:schemeClr val="tx1">
                    <a:lumMod val="75000"/>
                    <a:lumOff val="25000"/>
                  </a:schemeClr>
                </a:solidFill>
              </a:rPr>
              <a:t> (2) </a:t>
            </a:r>
            <a:r>
              <a:rPr lang="en-US" sz="1550" dirty="0"/>
              <a:t>exemplified by the free energy principle — appeals to fundamental constraints regarding control and regulation that apply to all systems that maintain their organization over time</a:t>
            </a:r>
            <a:endParaRPr lang="en-US" sz="1550" dirty="0">
              <a:solidFill>
                <a:schemeClr val="tx1">
                  <a:lumMod val="75000"/>
                  <a:lumOff val="25000"/>
                </a:schemeClr>
              </a:solidFill>
            </a:endParaRPr>
          </a:p>
          <a:p>
            <a:pPr marL="285750" indent="-285750" algn="just" defTabSz="914400">
              <a:lnSpc>
                <a:spcPct val="90000"/>
              </a:lnSpc>
              <a:spcAft>
                <a:spcPts val="600"/>
              </a:spcAft>
              <a:buClr>
                <a:schemeClr val="accent1"/>
              </a:buClr>
              <a:buFont typeface="Calibri" panose="020F0502020204030204" pitchFamily="34" charset="0"/>
              <a:buChar char="-"/>
            </a:pPr>
            <a:r>
              <a:rPr lang="en-US" sz="1550" dirty="0"/>
              <a:t>Notion that the brain implements a process of ‘</a:t>
            </a:r>
            <a:r>
              <a:rPr lang="en-US" sz="1550" b="1" dirty="0"/>
              <a:t>prediction error minimization</a:t>
            </a:r>
            <a:r>
              <a:rPr lang="en-US" sz="1550" dirty="0"/>
              <a:t>’ that approximates Bayesian inference through the reciprocal exchange of (usually top-down) perceptual predictions and (usually bottom-up) prediction errors.</a:t>
            </a:r>
            <a:endParaRPr lang="en-US" sz="1550" dirty="0">
              <a:solidFill>
                <a:schemeClr val="tx1">
                  <a:lumMod val="75000"/>
                  <a:lumOff val="25000"/>
                </a:schemeClr>
              </a:solidFill>
            </a:endParaRPr>
          </a:p>
        </p:txBody>
      </p:sp>
      <p:sp>
        <p:nvSpPr>
          <p:cNvPr id="22" name="Rectangle 21">
            <a:extLst>
              <a:ext uri="{FF2B5EF4-FFF2-40B4-BE49-F238E27FC236}">
                <a16:creationId xmlns:a16="http://schemas.microsoft.com/office/drawing/2014/main" id="{3FE9C285-56FB-4B36-8ECA-C2D6596AA9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937C076B-00B1-4629-B27F-A86F9885FB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Footer Placeholder 1">
            <a:extLst>
              <a:ext uri="{FF2B5EF4-FFF2-40B4-BE49-F238E27FC236}">
                <a16:creationId xmlns:a16="http://schemas.microsoft.com/office/drawing/2014/main" id="{FA90D0D0-E5B9-8901-26A5-920FB591B104}"/>
              </a:ext>
            </a:extLst>
          </p:cNvPr>
          <p:cNvSpPr>
            <a:spLocks noGrp="1"/>
          </p:cNvSpPr>
          <p:nvPr>
            <p:ph type="ftr" sz="quarter" idx="11"/>
          </p:nvPr>
        </p:nvSpPr>
        <p:spPr>
          <a:xfrm>
            <a:off x="3686185" y="6459785"/>
            <a:ext cx="4822804" cy="365125"/>
          </a:xfrm>
        </p:spPr>
        <p:txBody>
          <a:bodyPr vert="horz" lIns="91440" tIns="45720" rIns="91440" bIns="45720" rtlCol="0" anchor="ctr">
            <a:normAutofit/>
          </a:bodyPr>
          <a:lstStyle/>
          <a:p>
            <a:pPr defTabSz="914400">
              <a:spcAft>
                <a:spcPts val="600"/>
              </a:spcAft>
            </a:pPr>
            <a:r>
              <a:rPr lang="en-US" kern="1200" cap="all" baseline="0">
                <a:solidFill>
                  <a:srgbClr val="FFFFFF"/>
                </a:solidFill>
                <a:latin typeface="+mn-lt"/>
                <a:ea typeface="+mn-ea"/>
                <a:cs typeface="+mn-cs"/>
              </a:rPr>
              <a:t>Sparking Plant Consciousness</a:t>
            </a:r>
          </a:p>
        </p:txBody>
      </p:sp>
      <p:sp>
        <p:nvSpPr>
          <p:cNvPr id="3" name="Slide Number Placeholder 2">
            <a:extLst>
              <a:ext uri="{FF2B5EF4-FFF2-40B4-BE49-F238E27FC236}">
                <a16:creationId xmlns:a16="http://schemas.microsoft.com/office/drawing/2014/main" id="{893735C8-2D3E-30F8-053D-D69D3B2A54D0}"/>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AA39AD06-24D5-4BD7-A5D9-D7D60C888695}" type="slidenum">
              <a:rPr lang="en-US" smtClean="0"/>
              <a:pPr defTabSz="914400">
                <a:spcAft>
                  <a:spcPts val="600"/>
                </a:spcAft>
              </a:pPr>
              <a:t>29</a:t>
            </a:fld>
            <a:endParaRPr lang="en-US"/>
          </a:p>
        </p:txBody>
      </p:sp>
    </p:spTree>
    <p:extLst>
      <p:ext uri="{BB962C8B-B14F-4D97-AF65-F5344CB8AC3E}">
        <p14:creationId xmlns:p14="http://schemas.microsoft.com/office/powerpoint/2010/main" val="605025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EC3EE2E-2F55-E26D-BE85-6B02EA14DFC1}"/>
              </a:ext>
            </a:extLst>
          </p:cNvPr>
          <p:cNvSpPr txBox="1"/>
          <p:nvPr/>
        </p:nvSpPr>
        <p:spPr>
          <a:xfrm>
            <a:off x="6411685" y="634946"/>
            <a:ext cx="5127171" cy="1450757"/>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4800" spc="-50">
                <a:solidFill>
                  <a:schemeClr val="tx1">
                    <a:lumMod val="75000"/>
                    <a:lumOff val="25000"/>
                  </a:schemeClr>
                </a:solidFill>
                <a:latin typeface="+mj-lt"/>
                <a:ea typeface="+mj-ea"/>
                <a:cs typeface="+mj-cs"/>
              </a:rPr>
              <a:t>Global Workspace Theories (GWTs)</a:t>
            </a:r>
          </a:p>
        </p:txBody>
      </p:sp>
      <p:pic>
        <p:nvPicPr>
          <p:cNvPr id="7" name="Picture 6" descr="Diagram, schematic&#10;&#10;Description automatically generated">
            <a:extLst>
              <a:ext uri="{FF2B5EF4-FFF2-40B4-BE49-F238E27FC236}">
                <a16:creationId xmlns:a16="http://schemas.microsoft.com/office/drawing/2014/main" id="{533F79E9-12AF-D5DB-050C-10DC0F1D52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192" y="659158"/>
            <a:ext cx="5451627" cy="5219642"/>
          </a:xfrm>
          <a:prstGeom prst="rect">
            <a:avLst/>
          </a:prstGeom>
        </p:spPr>
      </p:pic>
      <p:sp>
        <p:nvSpPr>
          <p:cNvPr id="5" name="TextBox 4">
            <a:extLst>
              <a:ext uri="{FF2B5EF4-FFF2-40B4-BE49-F238E27FC236}">
                <a16:creationId xmlns:a16="http://schemas.microsoft.com/office/drawing/2014/main" id="{B4E63C2E-53CB-A8E1-AFF3-98E08E34D25C}"/>
              </a:ext>
            </a:extLst>
          </p:cNvPr>
          <p:cNvSpPr txBox="1"/>
          <p:nvPr/>
        </p:nvSpPr>
        <p:spPr>
          <a:xfrm>
            <a:off x="6411684" y="2198914"/>
            <a:ext cx="5127172" cy="3670180"/>
          </a:xfrm>
          <a:prstGeom prst="rect">
            <a:avLst/>
          </a:prstGeom>
        </p:spPr>
        <p:txBody>
          <a:bodyPr vert="horz" lIns="0" tIns="45720" rIns="0" bIns="45720" rtlCol="0">
            <a:normAutofit fontScale="92500" lnSpcReduction="20000"/>
          </a:bodyPr>
          <a:lstStyle/>
          <a:p>
            <a:pPr marL="285750" indent="-285750" algn="just" defTabSz="914400">
              <a:lnSpc>
                <a:spcPct val="90000"/>
              </a:lnSpc>
              <a:spcAft>
                <a:spcPts val="600"/>
              </a:spcAft>
              <a:buClr>
                <a:schemeClr val="accent1"/>
              </a:buClr>
              <a:buFont typeface="Calibri" panose="020F0502020204030204" pitchFamily="34" charset="0"/>
              <a:buChar char="-"/>
            </a:pPr>
            <a:r>
              <a:rPr lang="en-US" dirty="0">
                <a:solidFill>
                  <a:schemeClr val="tx1">
                    <a:lumMod val="75000"/>
                    <a:lumOff val="25000"/>
                  </a:schemeClr>
                </a:solidFill>
              </a:rPr>
              <a:t>‘Blackboard’ arch; similar to AI; </a:t>
            </a:r>
            <a:r>
              <a:rPr lang="en-US" dirty="0"/>
              <a:t>centralized resource through which specialized processors share and receive information.</a:t>
            </a:r>
            <a:endParaRPr lang="en-US" dirty="0">
              <a:solidFill>
                <a:schemeClr val="tx1">
                  <a:lumMod val="75000"/>
                  <a:lumOff val="25000"/>
                </a:schemeClr>
              </a:solidFill>
            </a:endParaRPr>
          </a:p>
          <a:p>
            <a:pPr marL="285750" indent="-285750" algn="just" defTabSz="914400">
              <a:lnSpc>
                <a:spcPct val="90000"/>
              </a:lnSpc>
              <a:spcAft>
                <a:spcPts val="600"/>
              </a:spcAft>
              <a:buClr>
                <a:schemeClr val="accent1"/>
              </a:buClr>
              <a:buFont typeface="Calibri" panose="020F0502020204030204" pitchFamily="34" charset="0"/>
              <a:buChar char="-"/>
            </a:pPr>
            <a:r>
              <a:rPr lang="en-US" dirty="0"/>
              <a:t>Mental states are those that are ‘globally available’ to a wide range of cognitive processes including attention, evaluation, memory and verbal report</a:t>
            </a:r>
            <a:r>
              <a:rPr lang="en-US" dirty="0">
                <a:solidFill>
                  <a:schemeClr val="tx1">
                    <a:lumMod val="75000"/>
                    <a:lumOff val="25000"/>
                  </a:schemeClr>
                </a:solidFill>
              </a:rPr>
              <a:t>.</a:t>
            </a:r>
          </a:p>
          <a:p>
            <a:pPr marL="285750" indent="-285750" algn="just" defTabSz="914400">
              <a:lnSpc>
                <a:spcPct val="90000"/>
              </a:lnSpc>
              <a:spcAft>
                <a:spcPts val="600"/>
              </a:spcAft>
              <a:buClr>
                <a:schemeClr val="accent1"/>
              </a:buClr>
              <a:buFont typeface="Calibri" panose="020F0502020204030204" pitchFamily="34" charset="0"/>
              <a:buChar char="-"/>
            </a:pPr>
            <a:r>
              <a:rPr lang="en-US" dirty="0"/>
              <a:t>The core claim of GWTs is that it is the wide accessibility of information to such consumer cognitive systems that constitutes conscious experience.</a:t>
            </a:r>
            <a:endParaRPr lang="en-US" dirty="0">
              <a:solidFill>
                <a:schemeClr val="tx1">
                  <a:lumMod val="75000"/>
                  <a:lumOff val="25000"/>
                </a:schemeClr>
              </a:solidFill>
            </a:endParaRPr>
          </a:p>
          <a:p>
            <a:pPr marL="285750" indent="-285750" algn="just" defTabSz="914400">
              <a:lnSpc>
                <a:spcPct val="90000"/>
              </a:lnSpc>
              <a:spcAft>
                <a:spcPts val="600"/>
              </a:spcAft>
              <a:buClr>
                <a:schemeClr val="accent1"/>
              </a:buClr>
              <a:buFont typeface="Calibri" panose="020F0502020204030204" pitchFamily="34" charset="0"/>
              <a:buChar char="-"/>
            </a:pPr>
            <a:r>
              <a:rPr lang="en-US" dirty="0">
                <a:solidFill>
                  <a:schemeClr val="tx1">
                    <a:lumMod val="75000"/>
                    <a:lumOff val="25000"/>
                  </a:schemeClr>
                </a:solidFill>
              </a:rPr>
              <a:t>Ignition into the broadcast (compared to meta-representations)</a:t>
            </a:r>
          </a:p>
          <a:p>
            <a:pPr marL="285750" indent="-285750" algn="just" defTabSz="914400">
              <a:lnSpc>
                <a:spcPct val="90000"/>
              </a:lnSpc>
              <a:spcAft>
                <a:spcPts val="600"/>
              </a:spcAft>
              <a:buClr>
                <a:schemeClr val="accent1"/>
              </a:buClr>
              <a:buFont typeface="Calibri" panose="020F0502020204030204" pitchFamily="34" charset="0"/>
              <a:buChar char="-"/>
            </a:pPr>
            <a:r>
              <a:rPr lang="en-US" dirty="0"/>
              <a:t>The core functional property addressed by GWTs is the ability of conscious states to guide behavior and cognition in flexible, context dependent ways.</a:t>
            </a:r>
          </a:p>
          <a:p>
            <a:pPr marL="285750" indent="-285750" algn="just" defTabSz="914400">
              <a:lnSpc>
                <a:spcPct val="90000"/>
              </a:lnSpc>
              <a:spcAft>
                <a:spcPts val="600"/>
              </a:spcAft>
              <a:buClr>
                <a:schemeClr val="accent1"/>
              </a:buClr>
              <a:buFont typeface="Calibri" panose="020F0502020204030204" pitchFamily="34" charset="0"/>
              <a:buChar char="-"/>
            </a:pPr>
            <a:r>
              <a:rPr lang="en-US" dirty="0"/>
              <a:t>Functional or dynamical connectivity in </a:t>
            </a:r>
            <a:r>
              <a:rPr lang="en-US" dirty="0" err="1"/>
              <a:t>fronto</a:t>
            </a:r>
            <a:r>
              <a:rPr lang="en-US" dirty="0"/>
              <a:t>-parietal regions are considered ‘hub’ nodes in the global workspace.</a:t>
            </a:r>
            <a:endParaRPr lang="en-US" dirty="0">
              <a:solidFill>
                <a:schemeClr val="tx1">
                  <a:lumMod val="75000"/>
                  <a:lumOff val="25000"/>
                </a:schemeClr>
              </a:solidFill>
            </a:endParaRPr>
          </a:p>
        </p:txBody>
      </p:sp>
      <p:sp>
        <p:nvSpPr>
          <p:cNvPr id="2" name="Footer Placeholder 1">
            <a:extLst>
              <a:ext uri="{FF2B5EF4-FFF2-40B4-BE49-F238E27FC236}">
                <a16:creationId xmlns:a16="http://schemas.microsoft.com/office/drawing/2014/main" id="{FA90D0D0-E5B9-8901-26A5-920FB591B104}"/>
              </a:ext>
            </a:extLst>
          </p:cNvPr>
          <p:cNvSpPr>
            <a:spLocks noGrp="1"/>
          </p:cNvSpPr>
          <p:nvPr>
            <p:ph type="ftr" sz="quarter" idx="11"/>
          </p:nvPr>
        </p:nvSpPr>
        <p:spPr>
          <a:xfrm>
            <a:off x="3686185" y="6459785"/>
            <a:ext cx="4822804" cy="365125"/>
          </a:xfrm>
        </p:spPr>
        <p:txBody>
          <a:bodyPr vert="horz" lIns="91440" tIns="45720" rIns="91440" bIns="45720" rtlCol="0" anchor="ctr">
            <a:normAutofit/>
          </a:bodyPr>
          <a:lstStyle/>
          <a:p>
            <a:pPr defTabSz="914400">
              <a:spcAft>
                <a:spcPts val="600"/>
              </a:spcAft>
            </a:pPr>
            <a:r>
              <a:rPr lang="en-US" kern="1200" cap="all" baseline="0">
                <a:solidFill>
                  <a:srgbClr val="FFFFFF"/>
                </a:solidFill>
                <a:latin typeface="+mn-lt"/>
                <a:ea typeface="+mn-ea"/>
                <a:cs typeface="+mn-cs"/>
              </a:rPr>
              <a:t>Sparking Plant Consciousness</a:t>
            </a:r>
          </a:p>
        </p:txBody>
      </p:sp>
      <p:sp>
        <p:nvSpPr>
          <p:cNvPr id="3" name="Slide Number Placeholder 2">
            <a:extLst>
              <a:ext uri="{FF2B5EF4-FFF2-40B4-BE49-F238E27FC236}">
                <a16:creationId xmlns:a16="http://schemas.microsoft.com/office/drawing/2014/main" id="{893735C8-2D3E-30F8-053D-D69D3B2A54D0}"/>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AA39AD06-24D5-4BD7-A5D9-D7D60C888695}" type="slidenum">
              <a:rPr lang="en-US" smtClean="0"/>
              <a:pPr defTabSz="914400">
                <a:spcAft>
                  <a:spcPts val="600"/>
                </a:spcAft>
              </a:pPr>
              <a:t>3</a:t>
            </a:fld>
            <a:endParaRPr lang="en-US"/>
          </a:p>
        </p:txBody>
      </p:sp>
    </p:spTree>
    <p:extLst>
      <p:ext uri="{BB962C8B-B14F-4D97-AF65-F5344CB8AC3E}">
        <p14:creationId xmlns:p14="http://schemas.microsoft.com/office/powerpoint/2010/main" val="4231105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EC3EE2E-2F55-E26D-BE85-6B02EA14DFC1}"/>
              </a:ext>
            </a:extLst>
          </p:cNvPr>
          <p:cNvSpPr txBox="1"/>
          <p:nvPr/>
        </p:nvSpPr>
        <p:spPr>
          <a:xfrm>
            <a:off x="6411685" y="634946"/>
            <a:ext cx="5127171" cy="1450757"/>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4100" spc="-50" dirty="0">
                <a:solidFill>
                  <a:schemeClr val="tx1">
                    <a:lumMod val="75000"/>
                    <a:lumOff val="25000"/>
                  </a:schemeClr>
                </a:solidFill>
                <a:latin typeface="+mj-lt"/>
                <a:ea typeface="+mj-ea"/>
                <a:cs typeface="+mj-cs"/>
              </a:rPr>
              <a:t>Integrated Information Theory (IIT)</a:t>
            </a:r>
          </a:p>
        </p:txBody>
      </p:sp>
      <p:pic>
        <p:nvPicPr>
          <p:cNvPr id="7" name="Picture 6" descr="Diagram&#10;&#10;Description automatically generated">
            <a:extLst>
              <a:ext uri="{FF2B5EF4-FFF2-40B4-BE49-F238E27FC236}">
                <a16:creationId xmlns:a16="http://schemas.microsoft.com/office/drawing/2014/main" id="{EB3C8F68-65BF-5081-F873-BCF3B34EBC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192" y="1681193"/>
            <a:ext cx="5451627" cy="3175573"/>
          </a:xfrm>
          <a:prstGeom prst="rect">
            <a:avLst/>
          </a:prstGeom>
        </p:spPr>
      </p:pic>
      <p:sp>
        <p:nvSpPr>
          <p:cNvPr id="5" name="TextBox 4">
            <a:extLst>
              <a:ext uri="{FF2B5EF4-FFF2-40B4-BE49-F238E27FC236}">
                <a16:creationId xmlns:a16="http://schemas.microsoft.com/office/drawing/2014/main" id="{B4E63C2E-53CB-A8E1-AFF3-98E08E34D25C}"/>
              </a:ext>
            </a:extLst>
          </p:cNvPr>
          <p:cNvSpPr txBox="1"/>
          <p:nvPr/>
        </p:nvSpPr>
        <p:spPr>
          <a:xfrm>
            <a:off x="6411683" y="2198914"/>
            <a:ext cx="5451627" cy="3670180"/>
          </a:xfrm>
          <a:prstGeom prst="rect">
            <a:avLst/>
          </a:prstGeom>
        </p:spPr>
        <p:txBody>
          <a:bodyPr vert="horz" lIns="0" tIns="45720" rIns="0" bIns="45720" rtlCol="0">
            <a:normAutofit fontScale="92500" lnSpcReduction="10000"/>
          </a:bodyPr>
          <a:lstStyle/>
          <a:p>
            <a:pPr marL="285750" indent="-285750" algn="just" defTabSz="914400">
              <a:lnSpc>
                <a:spcPct val="90000"/>
              </a:lnSpc>
              <a:spcAft>
                <a:spcPts val="600"/>
              </a:spcAft>
              <a:buClr>
                <a:schemeClr val="accent1"/>
              </a:buClr>
              <a:buFont typeface="Calibri" panose="020F0502020204030204" pitchFamily="34" charset="0"/>
              <a:buChar char="-"/>
            </a:pPr>
            <a:r>
              <a:rPr lang="en-US" dirty="0">
                <a:solidFill>
                  <a:schemeClr val="tx1">
                    <a:lumMod val="75000"/>
                    <a:lumOff val="25000"/>
                  </a:schemeClr>
                </a:solidFill>
              </a:rPr>
              <a:t>Mathematical foundations.</a:t>
            </a:r>
          </a:p>
          <a:p>
            <a:pPr marL="285750" indent="-285750" algn="just" defTabSz="914400">
              <a:lnSpc>
                <a:spcPct val="90000"/>
              </a:lnSpc>
              <a:spcAft>
                <a:spcPts val="600"/>
              </a:spcAft>
              <a:buClr>
                <a:schemeClr val="accent1"/>
              </a:buClr>
              <a:buFont typeface="Calibri" panose="020F0502020204030204" pitchFamily="34" charset="0"/>
              <a:buChar char="-"/>
            </a:pPr>
            <a:r>
              <a:rPr lang="en-US" dirty="0"/>
              <a:t>Proposing axioms about the phenomenological character of conscious experiences and from these axioms it derives claims about the properties that any physical substrate of consciousness must satisfy.</a:t>
            </a:r>
            <a:endParaRPr lang="en-US" dirty="0">
              <a:solidFill>
                <a:schemeClr val="tx1">
                  <a:lumMod val="75000"/>
                  <a:lumOff val="25000"/>
                </a:schemeClr>
              </a:solidFill>
            </a:endParaRPr>
          </a:p>
          <a:p>
            <a:pPr marL="285750" indent="-285750" algn="just" defTabSz="914400">
              <a:lnSpc>
                <a:spcPct val="90000"/>
              </a:lnSpc>
              <a:spcAft>
                <a:spcPts val="600"/>
              </a:spcAft>
              <a:buClr>
                <a:schemeClr val="accent1"/>
              </a:buClr>
              <a:buFont typeface="Calibri" panose="020F0502020204030204" pitchFamily="34" charset="0"/>
              <a:buChar char="-"/>
            </a:pPr>
            <a:r>
              <a:rPr lang="en-US" dirty="0"/>
              <a:t>Consciousness should be understood in terms of </a:t>
            </a:r>
            <a:r>
              <a:rPr lang="en-US" dirty="0" err="1"/>
              <a:t>‘</a:t>
            </a:r>
            <a:r>
              <a:rPr lang="en-US" b="1" dirty="0" err="1"/>
              <a:t>cause</a:t>
            </a:r>
            <a:r>
              <a:rPr lang="en-US" b="1" dirty="0"/>
              <a:t>–effect power</a:t>
            </a:r>
            <a:r>
              <a:rPr lang="en-US" dirty="0"/>
              <a:t>’ associated with irreducible maxima of integrated information generated by a physical system.</a:t>
            </a:r>
            <a:endParaRPr lang="en-US" dirty="0">
              <a:solidFill>
                <a:schemeClr val="tx1">
                  <a:lumMod val="75000"/>
                  <a:lumOff val="25000"/>
                </a:schemeClr>
              </a:solidFill>
            </a:endParaRPr>
          </a:p>
          <a:p>
            <a:pPr marL="285750" indent="-285750" algn="just" defTabSz="914400">
              <a:lnSpc>
                <a:spcPct val="90000"/>
              </a:lnSpc>
              <a:spcAft>
                <a:spcPts val="600"/>
              </a:spcAft>
              <a:buClr>
                <a:schemeClr val="accent1"/>
              </a:buClr>
              <a:buFont typeface="Calibri" panose="020F0502020204030204" pitchFamily="34" charset="0"/>
              <a:buChar char="-"/>
            </a:pPr>
            <a:r>
              <a:rPr lang="en-US" b="1" dirty="0"/>
              <a:t>Consciousness is an intrinsic, fundamental property </a:t>
            </a:r>
            <a:r>
              <a:rPr lang="en-US" dirty="0"/>
              <a:t>of a system, and is determined both by the nature of the causal mechanisms that compose it and by their state.</a:t>
            </a:r>
            <a:endParaRPr lang="en-US" dirty="0">
              <a:solidFill>
                <a:schemeClr val="tx1">
                  <a:lumMod val="75000"/>
                  <a:lumOff val="25000"/>
                </a:schemeClr>
              </a:solidFill>
            </a:endParaRPr>
          </a:p>
          <a:p>
            <a:pPr marL="285750" indent="-285750" algn="just" defTabSz="914400">
              <a:lnSpc>
                <a:spcPct val="90000"/>
              </a:lnSpc>
              <a:spcAft>
                <a:spcPts val="600"/>
              </a:spcAft>
              <a:buClr>
                <a:schemeClr val="accent1"/>
              </a:buClr>
              <a:buFont typeface="Calibri" panose="020F0502020204030204" pitchFamily="34" charset="0"/>
              <a:buChar char="-"/>
            </a:pPr>
            <a:r>
              <a:rPr lang="en-US" dirty="0"/>
              <a:t>IIT links consciousness primarily with </a:t>
            </a:r>
            <a:r>
              <a:rPr lang="en-US" u="sng" dirty="0"/>
              <a:t>posterior cortical areas</a:t>
            </a:r>
            <a:r>
              <a:rPr lang="en-US" dirty="0"/>
              <a:t> (the so-called ‘posterior hot zone’ encompassing parietal, temporal and occipital areas)</a:t>
            </a:r>
            <a:endParaRPr lang="en-US" dirty="0">
              <a:solidFill>
                <a:schemeClr val="tx1">
                  <a:lumMod val="75000"/>
                  <a:lumOff val="25000"/>
                </a:schemeClr>
              </a:solidFill>
            </a:endParaRPr>
          </a:p>
          <a:p>
            <a:pPr marL="285750" indent="-285750" algn="just" defTabSz="914400">
              <a:lnSpc>
                <a:spcPct val="90000"/>
              </a:lnSpc>
              <a:spcAft>
                <a:spcPts val="600"/>
              </a:spcAft>
              <a:buClr>
                <a:schemeClr val="accent1"/>
              </a:buClr>
              <a:buFont typeface="Calibri" panose="020F0502020204030204" pitchFamily="34" charset="0"/>
              <a:buChar char="-"/>
            </a:pPr>
            <a:r>
              <a:rPr lang="en-US" dirty="0">
                <a:solidFill>
                  <a:schemeClr val="tx1">
                    <a:lumMod val="75000"/>
                    <a:lumOff val="25000"/>
                  </a:schemeClr>
                </a:solidFill>
              </a:rPr>
              <a:t>Suggests non-biological systems are conscious.</a:t>
            </a:r>
          </a:p>
          <a:p>
            <a:pPr marL="285750" indent="-285750" algn="just" defTabSz="914400">
              <a:lnSpc>
                <a:spcPct val="90000"/>
              </a:lnSpc>
              <a:spcAft>
                <a:spcPts val="600"/>
              </a:spcAft>
              <a:buClr>
                <a:schemeClr val="accent1"/>
              </a:buClr>
              <a:buFont typeface="Calibri" panose="020F0502020204030204" pitchFamily="34" charset="0"/>
              <a:buChar char="-"/>
            </a:pPr>
            <a:endParaRPr lang="en-US" dirty="0">
              <a:solidFill>
                <a:schemeClr val="tx1">
                  <a:lumMod val="75000"/>
                  <a:lumOff val="25000"/>
                </a:schemeClr>
              </a:solidFill>
            </a:endParaRPr>
          </a:p>
        </p:txBody>
      </p:sp>
      <p:sp>
        <p:nvSpPr>
          <p:cNvPr id="2" name="Footer Placeholder 1">
            <a:extLst>
              <a:ext uri="{FF2B5EF4-FFF2-40B4-BE49-F238E27FC236}">
                <a16:creationId xmlns:a16="http://schemas.microsoft.com/office/drawing/2014/main" id="{FA90D0D0-E5B9-8901-26A5-920FB591B104}"/>
              </a:ext>
            </a:extLst>
          </p:cNvPr>
          <p:cNvSpPr>
            <a:spLocks noGrp="1"/>
          </p:cNvSpPr>
          <p:nvPr>
            <p:ph type="ftr" sz="quarter" idx="11"/>
          </p:nvPr>
        </p:nvSpPr>
        <p:spPr>
          <a:xfrm>
            <a:off x="3686185" y="6459785"/>
            <a:ext cx="4822804" cy="365125"/>
          </a:xfrm>
        </p:spPr>
        <p:txBody>
          <a:bodyPr vert="horz" lIns="91440" tIns="45720" rIns="91440" bIns="45720" rtlCol="0" anchor="ctr">
            <a:normAutofit/>
          </a:bodyPr>
          <a:lstStyle/>
          <a:p>
            <a:pPr defTabSz="914400">
              <a:spcAft>
                <a:spcPts val="600"/>
              </a:spcAft>
            </a:pPr>
            <a:r>
              <a:rPr lang="en-US" kern="1200" cap="all" baseline="0">
                <a:solidFill>
                  <a:srgbClr val="FFFFFF"/>
                </a:solidFill>
                <a:latin typeface="+mn-lt"/>
                <a:ea typeface="+mn-ea"/>
                <a:cs typeface="+mn-cs"/>
              </a:rPr>
              <a:t>Sparking Plant Consciousness</a:t>
            </a:r>
          </a:p>
        </p:txBody>
      </p:sp>
      <p:sp>
        <p:nvSpPr>
          <p:cNvPr id="3" name="Slide Number Placeholder 2">
            <a:extLst>
              <a:ext uri="{FF2B5EF4-FFF2-40B4-BE49-F238E27FC236}">
                <a16:creationId xmlns:a16="http://schemas.microsoft.com/office/drawing/2014/main" id="{893735C8-2D3E-30F8-053D-D69D3B2A54D0}"/>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AA39AD06-24D5-4BD7-A5D9-D7D60C888695}" type="slidenum">
              <a:rPr lang="en-US" smtClean="0"/>
              <a:pPr defTabSz="914400">
                <a:spcAft>
                  <a:spcPts val="600"/>
                </a:spcAft>
              </a:pPr>
              <a:t>4</a:t>
            </a:fld>
            <a:endParaRPr lang="en-US"/>
          </a:p>
        </p:txBody>
      </p:sp>
    </p:spTree>
    <p:extLst>
      <p:ext uri="{BB962C8B-B14F-4D97-AF65-F5344CB8AC3E}">
        <p14:creationId xmlns:p14="http://schemas.microsoft.com/office/powerpoint/2010/main" val="3322454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A90D0D0-E5B9-8901-26A5-920FB591B104}"/>
              </a:ext>
            </a:extLst>
          </p:cNvPr>
          <p:cNvSpPr>
            <a:spLocks noGrp="1"/>
          </p:cNvSpPr>
          <p:nvPr>
            <p:ph type="ftr" sz="quarter" idx="11"/>
          </p:nvPr>
        </p:nvSpPr>
        <p:spPr/>
        <p:txBody>
          <a:bodyPr/>
          <a:lstStyle/>
          <a:p>
            <a:r>
              <a:rPr lang="en-US"/>
              <a:t>Sparking Plant Consciousness</a:t>
            </a:r>
          </a:p>
        </p:txBody>
      </p:sp>
      <p:sp>
        <p:nvSpPr>
          <p:cNvPr id="3" name="Slide Number Placeholder 2">
            <a:extLst>
              <a:ext uri="{FF2B5EF4-FFF2-40B4-BE49-F238E27FC236}">
                <a16:creationId xmlns:a16="http://schemas.microsoft.com/office/drawing/2014/main" id="{893735C8-2D3E-30F8-053D-D69D3B2A54D0}"/>
              </a:ext>
            </a:extLst>
          </p:cNvPr>
          <p:cNvSpPr>
            <a:spLocks noGrp="1"/>
          </p:cNvSpPr>
          <p:nvPr>
            <p:ph type="sldNum" sz="quarter" idx="12"/>
          </p:nvPr>
        </p:nvSpPr>
        <p:spPr/>
        <p:txBody>
          <a:bodyPr/>
          <a:lstStyle/>
          <a:p>
            <a:fld id="{AA39AD06-24D5-4BD7-A5D9-D7D60C888695}" type="slidenum">
              <a:rPr lang="en-US" smtClean="0"/>
              <a:t>5</a:t>
            </a:fld>
            <a:endParaRPr lang="en-US"/>
          </a:p>
        </p:txBody>
      </p:sp>
      <p:sp>
        <p:nvSpPr>
          <p:cNvPr id="4" name="TextBox 3">
            <a:extLst>
              <a:ext uri="{FF2B5EF4-FFF2-40B4-BE49-F238E27FC236}">
                <a16:creationId xmlns:a16="http://schemas.microsoft.com/office/drawing/2014/main" id="{DEC3EE2E-2F55-E26D-BE85-6B02EA14DFC1}"/>
              </a:ext>
            </a:extLst>
          </p:cNvPr>
          <p:cNvSpPr txBox="1"/>
          <p:nvPr/>
        </p:nvSpPr>
        <p:spPr>
          <a:xfrm>
            <a:off x="392097" y="213063"/>
            <a:ext cx="11407806" cy="584775"/>
          </a:xfrm>
          <a:prstGeom prst="rect">
            <a:avLst/>
          </a:prstGeom>
          <a:noFill/>
        </p:spPr>
        <p:txBody>
          <a:bodyPr wrap="square" rtlCol="0">
            <a:spAutoFit/>
          </a:bodyPr>
          <a:lstStyle/>
          <a:p>
            <a:pPr algn="ctr"/>
            <a:r>
              <a:rPr lang="en-US" sz="3200" dirty="0"/>
              <a:t>Evaluation of Theories of Consciousness</a:t>
            </a:r>
          </a:p>
        </p:txBody>
      </p:sp>
      <p:sp>
        <p:nvSpPr>
          <p:cNvPr id="5" name="TextBox 4">
            <a:extLst>
              <a:ext uri="{FF2B5EF4-FFF2-40B4-BE49-F238E27FC236}">
                <a16:creationId xmlns:a16="http://schemas.microsoft.com/office/drawing/2014/main" id="{B4E63C2E-53CB-A8E1-AFF3-98E08E34D25C}"/>
              </a:ext>
            </a:extLst>
          </p:cNvPr>
          <p:cNvSpPr txBox="1"/>
          <p:nvPr/>
        </p:nvSpPr>
        <p:spPr>
          <a:xfrm>
            <a:off x="223421" y="1065320"/>
            <a:ext cx="11745157" cy="4185761"/>
          </a:xfrm>
          <a:prstGeom prst="rect">
            <a:avLst/>
          </a:prstGeom>
          <a:noFill/>
        </p:spPr>
        <p:txBody>
          <a:bodyPr wrap="square" rtlCol="0">
            <a:spAutoFit/>
          </a:bodyPr>
          <a:lstStyle/>
          <a:p>
            <a:r>
              <a:rPr lang="en-US" sz="1400" dirty="0"/>
              <a:t>Novel Prediction</a:t>
            </a:r>
          </a:p>
          <a:p>
            <a:pPr marL="742950" lvl="1" indent="-285750">
              <a:buFontTx/>
              <a:buChar char="-"/>
            </a:pPr>
            <a:r>
              <a:rPr lang="en-US" sz="1400" dirty="0"/>
              <a:t>Many of the most significant events in the history of science have involved the confirmation of novel predictions.</a:t>
            </a:r>
          </a:p>
          <a:p>
            <a:pPr marL="742950" lvl="1" indent="-285750">
              <a:buFontTx/>
              <a:buChar char="-"/>
            </a:pPr>
            <a:r>
              <a:rPr lang="en-US" sz="1400" dirty="0"/>
              <a:t>Extremely difficult to test. </a:t>
            </a:r>
          </a:p>
          <a:p>
            <a:pPr marL="1200150" lvl="2" indent="-285750">
              <a:buFontTx/>
              <a:buChar char="-"/>
            </a:pPr>
            <a:r>
              <a:rPr lang="en-US" sz="1400" dirty="0"/>
              <a:t>Re-entry and IIT accounts predict that posterior cortical activity can support conscious experience without contribution from anterior areas. Requires  subjective report (executive control; requires anterior cortical activity).</a:t>
            </a:r>
          </a:p>
          <a:p>
            <a:pPr marL="1200150" lvl="2" indent="-285750">
              <a:buFontTx/>
              <a:buChar char="-"/>
            </a:pPr>
            <a:r>
              <a:rPr lang="en-US" sz="1400" dirty="0"/>
              <a:t>Further, IIT predicts that consciousness is widely distributed throughout nature, including in many non-biological systems. (Counterintuitive about many assumptions). </a:t>
            </a:r>
          </a:p>
          <a:p>
            <a:pPr marL="742950" lvl="1" indent="-285750">
              <a:buFontTx/>
              <a:buChar char="-"/>
            </a:pPr>
            <a:r>
              <a:rPr lang="en-US" sz="1400" dirty="0"/>
              <a:t>Almost there. </a:t>
            </a:r>
          </a:p>
          <a:p>
            <a:pPr marL="1200150" lvl="2" indent="-285750">
              <a:buFontTx/>
              <a:buChar char="-"/>
            </a:pPr>
            <a:r>
              <a:rPr lang="en-US" sz="1400" dirty="0"/>
              <a:t>(IIT) changes in neural structure could lead to changes in conscious experience even when these changes do not give rise to changes in neural activity. </a:t>
            </a:r>
          </a:p>
          <a:p>
            <a:endParaRPr lang="en-US" sz="1400" dirty="0"/>
          </a:p>
          <a:p>
            <a:r>
              <a:rPr lang="en-US" sz="1400" dirty="0"/>
              <a:t>Temporal Profiling</a:t>
            </a:r>
          </a:p>
          <a:p>
            <a:pPr marL="742950" lvl="1" indent="-285750">
              <a:buFontTx/>
              <a:buChar char="-"/>
            </a:pPr>
            <a:r>
              <a:rPr lang="en-US" sz="1400" dirty="0"/>
              <a:t>Event-related potentials in electrophysiological recordings.</a:t>
            </a:r>
          </a:p>
          <a:p>
            <a:pPr marL="742950" lvl="1" indent="-285750">
              <a:buFontTx/>
              <a:buChar char="-"/>
            </a:pPr>
            <a:r>
              <a:rPr lang="en-US" sz="1400" dirty="0"/>
              <a:t>The early negativity of the awareness negativity responses has been found in both vision and audition.</a:t>
            </a:r>
          </a:p>
          <a:p>
            <a:pPr marL="1200150" lvl="2" indent="-285750">
              <a:buFontTx/>
              <a:buChar char="-"/>
            </a:pPr>
            <a:r>
              <a:rPr lang="en-US" sz="1400" dirty="0"/>
              <a:t>Favor IIT and local re-entry accounts of consciousness (still debated). </a:t>
            </a:r>
          </a:p>
          <a:p>
            <a:pPr marL="742950" lvl="1" indent="-285750">
              <a:buFontTx/>
              <a:buChar char="-"/>
            </a:pPr>
            <a:r>
              <a:rPr lang="en-US" sz="1400" dirty="0"/>
              <a:t>Other theorists argue for a much later onset for perceptual consciousness</a:t>
            </a:r>
          </a:p>
          <a:p>
            <a:pPr marL="285750" indent="-285750">
              <a:buFontTx/>
              <a:buChar char="-"/>
            </a:pPr>
            <a:endParaRPr lang="en-US" sz="1400" dirty="0"/>
          </a:p>
          <a:p>
            <a:pPr marL="742950" lvl="1" indent="-285750">
              <a:buFontTx/>
              <a:buChar char="-"/>
            </a:pPr>
            <a:endParaRPr lang="en-US" sz="1400" dirty="0"/>
          </a:p>
          <a:p>
            <a:pPr marL="742950" lvl="1" indent="-285750">
              <a:buFontTx/>
              <a:buChar char="-"/>
            </a:pPr>
            <a:endParaRPr lang="en-US" sz="1400" dirty="0"/>
          </a:p>
        </p:txBody>
      </p:sp>
      <p:pic>
        <p:nvPicPr>
          <p:cNvPr id="7" name="Picture 6" descr="Diagram&#10;&#10;Description automatically generated">
            <a:extLst>
              <a:ext uri="{FF2B5EF4-FFF2-40B4-BE49-F238E27FC236}">
                <a16:creationId xmlns:a16="http://schemas.microsoft.com/office/drawing/2014/main" id="{59E2D66A-2744-30BE-3354-74ECE7B9FB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725" y="4601420"/>
            <a:ext cx="1668925" cy="1386960"/>
          </a:xfrm>
          <a:prstGeom prst="rect">
            <a:avLst/>
          </a:prstGeom>
        </p:spPr>
      </p:pic>
      <p:pic>
        <p:nvPicPr>
          <p:cNvPr id="9" name="Picture 8" descr="Diagram, schematic&#10;&#10;Description automatically generated">
            <a:extLst>
              <a:ext uri="{FF2B5EF4-FFF2-40B4-BE49-F238E27FC236}">
                <a16:creationId xmlns:a16="http://schemas.microsoft.com/office/drawing/2014/main" id="{B6BF3300-EFC0-7069-69AD-8DE121BD2A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9185" y="4523308"/>
            <a:ext cx="1611770" cy="1543184"/>
          </a:xfrm>
          <a:prstGeom prst="rect">
            <a:avLst/>
          </a:prstGeom>
        </p:spPr>
      </p:pic>
      <p:pic>
        <p:nvPicPr>
          <p:cNvPr id="11" name="Picture 10" descr="Diagram&#10;&#10;Description automatically generated">
            <a:extLst>
              <a:ext uri="{FF2B5EF4-FFF2-40B4-BE49-F238E27FC236}">
                <a16:creationId xmlns:a16="http://schemas.microsoft.com/office/drawing/2014/main" id="{AB87541F-C622-20B9-ABDD-8F547D98BE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6490" y="4563862"/>
            <a:ext cx="2510359" cy="1462077"/>
          </a:xfrm>
          <a:prstGeom prst="rect">
            <a:avLst/>
          </a:prstGeom>
        </p:spPr>
      </p:pic>
      <p:pic>
        <p:nvPicPr>
          <p:cNvPr id="13" name="Picture 12" descr="Diagram&#10;&#10;Description automatically generated">
            <a:extLst>
              <a:ext uri="{FF2B5EF4-FFF2-40B4-BE49-F238E27FC236}">
                <a16:creationId xmlns:a16="http://schemas.microsoft.com/office/drawing/2014/main" id="{65F87F05-B76E-6C45-A302-8344673B4A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82987" y="4563861"/>
            <a:ext cx="1615981" cy="1462078"/>
          </a:xfrm>
          <a:prstGeom prst="rect">
            <a:avLst/>
          </a:prstGeom>
        </p:spPr>
      </p:pic>
      <p:sp>
        <p:nvSpPr>
          <p:cNvPr id="14" name="TextBox 13">
            <a:extLst>
              <a:ext uri="{FF2B5EF4-FFF2-40B4-BE49-F238E27FC236}">
                <a16:creationId xmlns:a16="http://schemas.microsoft.com/office/drawing/2014/main" id="{36D6CC9B-81FB-6C55-7860-03C9B570B220}"/>
              </a:ext>
            </a:extLst>
          </p:cNvPr>
          <p:cNvSpPr txBox="1"/>
          <p:nvPr/>
        </p:nvSpPr>
        <p:spPr>
          <a:xfrm>
            <a:off x="1473694" y="5988380"/>
            <a:ext cx="454676" cy="276999"/>
          </a:xfrm>
          <a:prstGeom prst="rect">
            <a:avLst/>
          </a:prstGeom>
          <a:noFill/>
        </p:spPr>
        <p:txBody>
          <a:bodyPr wrap="none" rtlCol="0">
            <a:spAutoFit/>
          </a:bodyPr>
          <a:lstStyle/>
          <a:p>
            <a:r>
              <a:rPr lang="en-US" sz="1200" dirty="0"/>
              <a:t>HOT</a:t>
            </a:r>
          </a:p>
        </p:txBody>
      </p:sp>
      <p:sp>
        <p:nvSpPr>
          <p:cNvPr id="15" name="TextBox 14">
            <a:extLst>
              <a:ext uri="{FF2B5EF4-FFF2-40B4-BE49-F238E27FC236}">
                <a16:creationId xmlns:a16="http://schemas.microsoft.com/office/drawing/2014/main" id="{FA1F01B1-52A2-C472-CF8A-CCC986EA8D05}"/>
              </a:ext>
            </a:extLst>
          </p:cNvPr>
          <p:cNvSpPr txBox="1"/>
          <p:nvPr/>
        </p:nvSpPr>
        <p:spPr>
          <a:xfrm>
            <a:off x="4247732" y="6025939"/>
            <a:ext cx="493340" cy="276999"/>
          </a:xfrm>
          <a:prstGeom prst="rect">
            <a:avLst/>
          </a:prstGeom>
          <a:noFill/>
        </p:spPr>
        <p:txBody>
          <a:bodyPr wrap="none" rtlCol="0">
            <a:spAutoFit/>
          </a:bodyPr>
          <a:lstStyle/>
          <a:p>
            <a:r>
              <a:rPr lang="en-US" sz="1200" dirty="0"/>
              <a:t>GWT</a:t>
            </a:r>
          </a:p>
        </p:txBody>
      </p:sp>
      <p:sp>
        <p:nvSpPr>
          <p:cNvPr id="16" name="TextBox 15">
            <a:extLst>
              <a:ext uri="{FF2B5EF4-FFF2-40B4-BE49-F238E27FC236}">
                <a16:creationId xmlns:a16="http://schemas.microsoft.com/office/drawing/2014/main" id="{118A32A3-86ED-4989-9032-212F73795A4E}"/>
              </a:ext>
            </a:extLst>
          </p:cNvPr>
          <p:cNvSpPr txBox="1"/>
          <p:nvPr/>
        </p:nvSpPr>
        <p:spPr>
          <a:xfrm>
            <a:off x="7113978" y="5988380"/>
            <a:ext cx="336952" cy="276999"/>
          </a:xfrm>
          <a:prstGeom prst="rect">
            <a:avLst/>
          </a:prstGeom>
          <a:noFill/>
        </p:spPr>
        <p:txBody>
          <a:bodyPr wrap="none" rtlCol="0">
            <a:spAutoFit/>
          </a:bodyPr>
          <a:lstStyle/>
          <a:p>
            <a:r>
              <a:rPr lang="en-US" sz="1200" dirty="0"/>
              <a:t>IIT</a:t>
            </a:r>
          </a:p>
        </p:txBody>
      </p:sp>
      <p:sp>
        <p:nvSpPr>
          <p:cNvPr id="17" name="TextBox 16">
            <a:extLst>
              <a:ext uri="{FF2B5EF4-FFF2-40B4-BE49-F238E27FC236}">
                <a16:creationId xmlns:a16="http://schemas.microsoft.com/office/drawing/2014/main" id="{B10905DC-174A-D786-110E-9608E9FC3ADC}"/>
              </a:ext>
            </a:extLst>
          </p:cNvPr>
          <p:cNvSpPr txBox="1"/>
          <p:nvPr/>
        </p:nvSpPr>
        <p:spPr>
          <a:xfrm>
            <a:off x="9692132" y="6023940"/>
            <a:ext cx="1397690" cy="276999"/>
          </a:xfrm>
          <a:prstGeom prst="rect">
            <a:avLst/>
          </a:prstGeom>
          <a:noFill/>
        </p:spPr>
        <p:txBody>
          <a:bodyPr wrap="none" rtlCol="0">
            <a:spAutoFit/>
          </a:bodyPr>
          <a:lstStyle/>
          <a:p>
            <a:r>
              <a:rPr lang="en-US" sz="1200" dirty="0"/>
              <a:t>Re-entry/Predictive</a:t>
            </a:r>
          </a:p>
        </p:txBody>
      </p:sp>
    </p:spTree>
    <p:extLst>
      <p:ext uri="{BB962C8B-B14F-4D97-AF65-F5344CB8AC3E}">
        <p14:creationId xmlns:p14="http://schemas.microsoft.com/office/powerpoint/2010/main" val="910934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A90D0D0-E5B9-8901-26A5-920FB591B104}"/>
              </a:ext>
            </a:extLst>
          </p:cNvPr>
          <p:cNvSpPr>
            <a:spLocks noGrp="1"/>
          </p:cNvSpPr>
          <p:nvPr>
            <p:ph type="ftr" sz="quarter" idx="11"/>
          </p:nvPr>
        </p:nvSpPr>
        <p:spPr/>
        <p:txBody>
          <a:bodyPr/>
          <a:lstStyle/>
          <a:p>
            <a:r>
              <a:rPr lang="en-US"/>
              <a:t>ChatGPT</a:t>
            </a:r>
          </a:p>
        </p:txBody>
      </p:sp>
      <p:sp>
        <p:nvSpPr>
          <p:cNvPr id="3" name="Slide Number Placeholder 2">
            <a:extLst>
              <a:ext uri="{FF2B5EF4-FFF2-40B4-BE49-F238E27FC236}">
                <a16:creationId xmlns:a16="http://schemas.microsoft.com/office/drawing/2014/main" id="{893735C8-2D3E-30F8-053D-D69D3B2A54D0}"/>
              </a:ext>
            </a:extLst>
          </p:cNvPr>
          <p:cNvSpPr>
            <a:spLocks noGrp="1"/>
          </p:cNvSpPr>
          <p:nvPr>
            <p:ph type="sldNum" sz="quarter" idx="12"/>
          </p:nvPr>
        </p:nvSpPr>
        <p:spPr/>
        <p:txBody>
          <a:bodyPr/>
          <a:lstStyle/>
          <a:p>
            <a:fld id="{AA39AD06-24D5-4BD7-A5D9-D7D60C888695}" type="slidenum">
              <a:rPr lang="en-US" smtClean="0"/>
              <a:t>6</a:t>
            </a:fld>
            <a:endParaRPr lang="en-US"/>
          </a:p>
        </p:txBody>
      </p:sp>
      <p:sp>
        <p:nvSpPr>
          <p:cNvPr id="4" name="TextBox 3">
            <a:extLst>
              <a:ext uri="{FF2B5EF4-FFF2-40B4-BE49-F238E27FC236}">
                <a16:creationId xmlns:a16="http://schemas.microsoft.com/office/drawing/2014/main" id="{DEC3EE2E-2F55-E26D-BE85-6B02EA14DFC1}"/>
              </a:ext>
            </a:extLst>
          </p:cNvPr>
          <p:cNvSpPr txBox="1"/>
          <p:nvPr/>
        </p:nvSpPr>
        <p:spPr>
          <a:xfrm>
            <a:off x="392097" y="92363"/>
            <a:ext cx="11407806" cy="830997"/>
          </a:xfrm>
          <a:prstGeom prst="rect">
            <a:avLst/>
          </a:prstGeom>
          <a:noFill/>
        </p:spPr>
        <p:txBody>
          <a:bodyPr wrap="square" rtlCol="0">
            <a:spAutoFit/>
          </a:bodyPr>
          <a:lstStyle/>
          <a:p>
            <a:pPr algn="ctr"/>
            <a:r>
              <a:rPr lang="en-US" sz="2400" dirty="0"/>
              <a:t>Advancements in LLMs</a:t>
            </a:r>
          </a:p>
          <a:p>
            <a:pPr algn="ctr"/>
            <a:r>
              <a:rPr lang="en-US" sz="2400" dirty="0"/>
              <a:t>History of ChatGPT</a:t>
            </a:r>
          </a:p>
        </p:txBody>
      </p:sp>
      <p:graphicFrame>
        <p:nvGraphicFramePr>
          <p:cNvPr id="12" name="Table 11">
            <a:extLst>
              <a:ext uri="{FF2B5EF4-FFF2-40B4-BE49-F238E27FC236}">
                <a16:creationId xmlns:a16="http://schemas.microsoft.com/office/drawing/2014/main" id="{6EEAE4BE-954E-2954-4DBA-93BC24CD26A3}"/>
              </a:ext>
            </a:extLst>
          </p:cNvPr>
          <p:cNvGraphicFramePr>
            <a:graphicFrameLocks noGrp="1"/>
          </p:cNvGraphicFramePr>
          <p:nvPr/>
        </p:nvGraphicFramePr>
        <p:xfrm>
          <a:off x="392097" y="1034143"/>
          <a:ext cx="11407806" cy="4985659"/>
        </p:xfrm>
        <a:graphic>
          <a:graphicData uri="http://schemas.openxmlformats.org/drawingml/2006/table">
            <a:tbl>
              <a:tblPr/>
              <a:tblGrid>
                <a:gridCol w="2873617">
                  <a:extLst>
                    <a:ext uri="{9D8B030D-6E8A-4147-A177-3AD203B41FA5}">
                      <a16:colId xmlns:a16="http://schemas.microsoft.com/office/drawing/2014/main" val="3974556153"/>
                    </a:ext>
                  </a:extLst>
                </a:gridCol>
                <a:gridCol w="8534189">
                  <a:extLst>
                    <a:ext uri="{9D8B030D-6E8A-4147-A177-3AD203B41FA5}">
                      <a16:colId xmlns:a16="http://schemas.microsoft.com/office/drawing/2014/main" val="175018738"/>
                    </a:ext>
                  </a:extLst>
                </a:gridCol>
              </a:tblGrid>
              <a:tr h="272984">
                <a:tc>
                  <a:txBody>
                    <a:bodyPr/>
                    <a:lstStyle/>
                    <a:p>
                      <a:pPr algn="l" fontAlgn="t"/>
                      <a:r>
                        <a:rPr lang="en-US" sz="1600" b="1" i="0" u="none" strike="noStrike" dirty="0">
                          <a:solidFill>
                            <a:srgbClr val="000000"/>
                          </a:solidFill>
                          <a:effectLst/>
                          <a:latin typeface="+mn-lt"/>
                        </a:rPr>
                        <a:t>Date</a:t>
                      </a:r>
                    </a:p>
                  </a:txBody>
                  <a:tcPr marL="5293" marR="5293" marT="5293" marB="0">
                    <a:lnL>
                      <a:noFill/>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b="1" i="0" u="none" strike="noStrike">
                          <a:solidFill>
                            <a:srgbClr val="000000"/>
                          </a:solidFill>
                          <a:effectLst/>
                          <a:latin typeface="+mn-lt"/>
                        </a:rPr>
                        <a:t>Milestone</a:t>
                      </a:r>
                    </a:p>
                  </a:txBody>
                  <a:tcPr marL="5293" marR="5293" marT="5293" marB="0">
                    <a:lnL>
                      <a:noFill/>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628691777"/>
                  </a:ext>
                </a:extLst>
              </a:tr>
              <a:tr h="272984">
                <a:tc>
                  <a:txBody>
                    <a:bodyPr/>
                    <a:lstStyle/>
                    <a:p>
                      <a:pPr algn="l" fontAlgn="t"/>
                      <a:r>
                        <a:rPr lang="en-US" sz="1600" b="0" i="0" u="none" strike="noStrike" dirty="0">
                          <a:solidFill>
                            <a:srgbClr val="000000"/>
                          </a:solidFill>
                          <a:effectLst/>
                          <a:latin typeface="+mn-lt"/>
                        </a:rPr>
                        <a:t>Jun. 2018</a:t>
                      </a:r>
                    </a:p>
                  </a:txBody>
                  <a:tcPr marL="5293" marR="5293" marT="5293" marB="0">
                    <a:lnL>
                      <a:noFill/>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b="0" i="0" u="sng" strike="noStrike" dirty="0">
                          <a:solidFill>
                            <a:srgbClr val="0563C1"/>
                          </a:solidFill>
                          <a:effectLst/>
                          <a:latin typeface="+mn-lt"/>
                          <a:hlinkClick r:id="rId3"/>
                        </a:rPr>
                        <a:t>GPT-1 announced on the </a:t>
                      </a:r>
                      <a:r>
                        <a:rPr lang="en-US" sz="1600" b="0" i="0" u="sng" strike="noStrike" dirty="0" err="1">
                          <a:solidFill>
                            <a:srgbClr val="0563C1"/>
                          </a:solidFill>
                          <a:effectLst/>
                          <a:latin typeface="+mn-lt"/>
                          <a:hlinkClick r:id="rId3"/>
                        </a:rPr>
                        <a:t>OpenAI</a:t>
                      </a:r>
                      <a:r>
                        <a:rPr lang="en-US" sz="1600" b="0" i="0" u="sng" strike="noStrike" dirty="0">
                          <a:solidFill>
                            <a:srgbClr val="0563C1"/>
                          </a:solidFill>
                          <a:effectLst/>
                          <a:latin typeface="+mn-lt"/>
                          <a:hlinkClick r:id="rId3"/>
                        </a:rPr>
                        <a:t> blog.</a:t>
                      </a:r>
                      <a:endParaRPr lang="en-US" sz="1600" b="0" i="0" u="sng" strike="noStrike" dirty="0">
                        <a:solidFill>
                          <a:srgbClr val="0563C1"/>
                        </a:solidFill>
                        <a:effectLst/>
                        <a:latin typeface="+mn-lt"/>
                      </a:endParaRPr>
                    </a:p>
                  </a:txBody>
                  <a:tcPr marL="5293" marR="5293" marT="5293" marB="0">
                    <a:lnL>
                      <a:noFill/>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380935459"/>
                  </a:ext>
                </a:extLst>
              </a:tr>
              <a:tr h="272984">
                <a:tc>
                  <a:txBody>
                    <a:bodyPr/>
                    <a:lstStyle/>
                    <a:p>
                      <a:pPr algn="l" fontAlgn="t"/>
                      <a:r>
                        <a:rPr lang="en-US" sz="1600" b="0" i="0" u="none" strike="noStrike" dirty="0">
                          <a:solidFill>
                            <a:srgbClr val="000000"/>
                          </a:solidFill>
                          <a:effectLst/>
                          <a:latin typeface="+mn-lt"/>
                        </a:rPr>
                        <a:t>Feb. 2019</a:t>
                      </a:r>
                    </a:p>
                  </a:txBody>
                  <a:tcPr marL="5293" marR="5293" marT="5293" marB="0">
                    <a:lnL>
                      <a:noFill/>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b="0" i="0" u="sng" strike="noStrike" dirty="0">
                          <a:solidFill>
                            <a:srgbClr val="0563C1"/>
                          </a:solidFill>
                          <a:effectLst/>
                          <a:latin typeface="+mn-lt"/>
                          <a:hlinkClick r:id="rId4"/>
                        </a:rPr>
                        <a:t>GPT-2 announced on the </a:t>
                      </a:r>
                      <a:r>
                        <a:rPr lang="en-US" sz="1600" b="0" i="0" u="sng" strike="noStrike" dirty="0" err="1">
                          <a:solidFill>
                            <a:srgbClr val="0563C1"/>
                          </a:solidFill>
                          <a:effectLst/>
                          <a:latin typeface="+mn-lt"/>
                          <a:hlinkClick r:id="rId4"/>
                        </a:rPr>
                        <a:t>OpenAI</a:t>
                      </a:r>
                      <a:r>
                        <a:rPr lang="en-US" sz="1600" b="0" i="0" u="sng" strike="noStrike" dirty="0">
                          <a:solidFill>
                            <a:srgbClr val="0563C1"/>
                          </a:solidFill>
                          <a:effectLst/>
                          <a:latin typeface="+mn-lt"/>
                          <a:hlinkClick r:id="rId4"/>
                        </a:rPr>
                        <a:t> blog.</a:t>
                      </a:r>
                      <a:endParaRPr lang="en-US" sz="1600" b="0" i="0" u="sng" strike="noStrike" dirty="0">
                        <a:solidFill>
                          <a:srgbClr val="0563C1"/>
                        </a:solidFill>
                        <a:effectLst/>
                        <a:latin typeface="+mn-lt"/>
                      </a:endParaRPr>
                    </a:p>
                  </a:txBody>
                  <a:tcPr marL="5293" marR="5293" marT="5293" marB="0">
                    <a:lnL>
                      <a:noFill/>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3986135289"/>
                  </a:ext>
                </a:extLst>
              </a:tr>
              <a:tr h="272984">
                <a:tc>
                  <a:txBody>
                    <a:bodyPr/>
                    <a:lstStyle/>
                    <a:p>
                      <a:pPr algn="l" fontAlgn="t"/>
                      <a:r>
                        <a:rPr lang="en-US" sz="1600" b="0" i="0" u="none" strike="noStrike" dirty="0">
                          <a:solidFill>
                            <a:srgbClr val="000000"/>
                          </a:solidFill>
                          <a:effectLst/>
                          <a:latin typeface="+mn-lt"/>
                        </a:rPr>
                        <a:t>May 2020</a:t>
                      </a:r>
                    </a:p>
                  </a:txBody>
                  <a:tcPr marL="5293" marR="5293" marT="5293" marB="0">
                    <a:lnL>
                      <a:noFill/>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b="0" i="0" u="sng" strike="noStrike">
                          <a:solidFill>
                            <a:srgbClr val="0563C1"/>
                          </a:solidFill>
                          <a:effectLst/>
                          <a:latin typeface="+mn-lt"/>
                          <a:hlinkClick r:id="rId5"/>
                        </a:rPr>
                        <a:t>Initial GPT-3 preprint paper published to arXiv.</a:t>
                      </a:r>
                      <a:endParaRPr lang="en-US" sz="1600" b="0" i="0" u="sng" strike="noStrike">
                        <a:solidFill>
                          <a:srgbClr val="0563C1"/>
                        </a:solidFill>
                        <a:effectLst/>
                        <a:latin typeface="+mn-lt"/>
                      </a:endParaRPr>
                    </a:p>
                  </a:txBody>
                  <a:tcPr marL="5293" marR="5293" marT="5293" marB="0">
                    <a:lnL>
                      <a:noFill/>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779603826"/>
                  </a:ext>
                </a:extLst>
              </a:tr>
              <a:tr h="272984">
                <a:tc>
                  <a:txBody>
                    <a:bodyPr/>
                    <a:lstStyle/>
                    <a:p>
                      <a:pPr algn="l" fontAlgn="t"/>
                      <a:r>
                        <a:rPr lang="en-US" sz="1600" b="0" i="0" u="none" strike="noStrike" dirty="0">
                          <a:solidFill>
                            <a:srgbClr val="000000"/>
                          </a:solidFill>
                          <a:effectLst/>
                          <a:latin typeface="+mn-lt"/>
                        </a:rPr>
                        <a:t>Jun. 2020</a:t>
                      </a:r>
                    </a:p>
                  </a:txBody>
                  <a:tcPr marL="5293" marR="5293" marT="5293" marB="0">
                    <a:lnL>
                      <a:noFill/>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b="0" i="0" u="sng" strike="noStrike">
                          <a:solidFill>
                            <a:srgbClr val="0563C1"/>
                          </a:solidFill>
                          <a:effectLst/>
                          <a:latin typeface="+mn-lt"/>
                          <a:hlinkClick r:id="rId6"/>
                        </a:rPr>
                        <a:t>GPT-3 API private beta.</a:t>
                      </a:r>
                      <a:endParaRPr lang="en-US" sz="1600" b="0" i="0" u="sng" strike="noStrike">
                        <a:solidFill>
                          <a:srgbClr val="0563C1"/>
                        </a:solidFill>
                        <a:effectLst/>
                        <a:latin typeface="+mn-lt"/>
                      </a:endParaRPr>
                    </a:p>
                  </a:txBody>
                  <a:tcPr marL="5293" marR="5293" marT="5293" marB="0">
                    <a:lnL>
                      <a:noFill/>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956787243"/>
                  </a:ext>
                </a:extLst>
              </a:tr>
              <a:tr h="272984">
                <a:tc>
                  <a:txBody>
                    <a:bodyPr/>
                    <a:lstStyle/>
                    <a:p>
                      <a:pPr algn="l" fontAlgn="t"/>
                      <a:r>
                        <a:rPr lang="en-US" sz="1600" b="0" i="0" u="none" strike="noStrike" dirty="0">
                          <a:solidFill>
                            <a:srgbClr val="000000"/>
                          </a:solidFill>
                          <a:effectLst/>
                          <a:latin typeface="+mn-lt"/>
                        </a:rPr>
                        <a:t>Sep. 2020</a:t>
                      </a:r>
                    </a:p>
                  </a:txBody>
                  <a:tcPr marL="5293" marR="5293" marT="5293" marB="0">
                    <a:lnL>
                      <a:noFill/>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b="0" i="0" u="sng" strike="noStrike" dirty="0">
                          <a:solidFill>
                            <a:srgbClr val="0563C1"/>
                          </a:solidFill>
                          <a:effectLst/>
                          <a:latin typeface="+mn-lt"/>
                          <a:hlinkClick r:id="rId7"/>
                        </a:rPr>
                        <a:t>GPT-3 licensed to Microsoft.</a:t>
                      </a:r>
                      <a:endParaRPr lang="en-US" sz="1600" b="0" i="0" u="sng" strike="noStrike" dirty="0">
                        <a:solidFill>
                          <a:srgbClr val="0563C1"/>
                        </a:solidFill>
                        <a:effectLst/>
                        <a:latin typeface="+mn-lt"/>
                      </a:endParaRPr>
                    </a:p>
                  </a:txBody>
                  <a:tcPr marL="5293" marR="5293" marT="5293" marB="0">
                    <a:lnL>
                      <a:noFill/>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88495021"/>
                  </a:ext>
                </a:extLst>
              </a:tr>
              <a:tr h="272984">
                <a:tc>
                  <a:txBody>
                    <a:bodyPr/>
                    <a:lstStyle/>
                    <a:p>
                      <a:pPr algn="l" fontAlgn="t"/>
                      <a:r>
                        <a:rPr lang="en-US" sz="1600" b="0" i="0" u="none" strike="noStrike" dirty="0">
                          <a:solidFill>
                            <a:srgbClr val="000000"/>
                          </a:solidFill>
                          <a:effectLst/>
                          <a:latin typeface="+mn-lt"/>
                        </a:rPr>
                        <a:t>Nov. 2021</a:t>
                      </a:r>
                    </a:p>
                  </a:txBody>
                  <a:tcPr marL="5293" marR="5293" marT="5293" marB="0">
                    <a:lnL>
                      <a:noFill/>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b="0" i="0" u="sng" strike="noStrike" dirty="0">
                          <a:solidFill>
                            <a:srgbClr val="0563C1"/>
                          </a:solidFill>
                          <a:effectLst/>
                          <a:latin typeface="+mn-lt"/>
                          <a:hlinkClick r:id="rId8"/>
                        </a:rPr>
                        <a:t>GPT-3 API opened to the public.</a:t>
                      </a:r>
                      <a:endParaRPr lang="en-US" sz="1600" b="0" i="0" u="sng" strike="noStrike" dirty="0">
                        <a:solidFill>
                          <a:srgbClr val="0563C1"/>
                        </a:solidFill>
                        <a:effectLst/>
                        <a:latin typeface="+mn-lt"/>
                      </a:endParaRPr>
                    </a:p>
                  </a:txBody>
                  <a:tcPr marL="5293" marR="5293" marT="5293" marB="0">
                    <a:lnL>
                      <a:noFill/>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627186382"/>
                  </a:ext>
                </a:extLst>
              </a:tr>
              <a:tr h="540168">
                <a:tc>
                  <a:txBody>
                    <a:bodyPr/>
                    <a:lstStyle/>
                    <a:p>
                      <a:pPr algn="l" fontAlgn="t"/>
                      <a:r>
                        <a:rPr lang="en-US" sz="1600" b="0" i="0" u="none" strike="noStrike" dirty="0">
                          <a:solidFill>
                            <a:srgbClr val="000000"/>
                          </a:solidFill>
                          <a:effectLst/>
                          <a:latin typeface="+mn-lt"/>
                        </a:rPr>
                        <a:t>Jan. 2022</a:t>
                      </a:r>
                    </a:p>
                  </a:txBody>
                  <a:tcPr marL="5293" marR="5293" marT="5293" marB="0">
                    <a:lnL>
                      <a:noFill/>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b="0" i="0" u="none" strike="noStrike" dirty="0" err="1">
                          <a:solidFill>
                            <a:srgbClr val="337AB7"/>
                          </a:solidFill>
                          <a:effectLst/>
                          <a:latin typeface="+mn-lt"/>
                        </a:rPr>
                        <a:t>InstructGPT</a:t>
                      </a:r>
                      <a:r>
                        <a:rPr lang="en-US" sz="1600" b="0" i="0" u="none" strike="noStrike" dirty="0">
                          <a:solidFill>
                            <a:srgbClr val="337AB7"/>
                          </a:solidFill>
                          <a:effectLst/>
                          <a:latin typeface="+mn-lt"/>
                        </a:rPr>
                        <a:t> released as text-davinci-002</a:t>
                      </a:r>
                      <a:r>
                        <a:rPr lang="en-US" sz="1600" b="0" i="0" u="none" strike="noStrike" dirty="0">
                          <a:solidFill>
                            <a:srgbClr val="000000"/>
                          </a:solidFill>
                          <a:effectLst/>
                          <a:latin typeface="+mn-lt"/>
                        </a:rPr>
                        <a:t>, now known as GPT-3.5. </a:t>
                      </a:r>
                      <a:r>
                        <a:rPr lang="en-US" sz="1600" b="0" i="0" u="none" strike="noStrike" dirty="0" err="1">
                          <a:solidFill>
                            <a:srgbClr val="337AB7"/>
                          </a:solidFill>
                          <a:effectLst/>
                          <a:latin typeface="+mn-lt"/>
                        </a:rPr>
                        <a:t>InstructGPT</a:t>
                      </a:r>
                      <a:r>
                        <a:rPr lang="en-US" sz="1600" b="0" i="0" u="none" strike="noStrike" dirty="0">
                          <a:solidFill>
                            <a:srgbClr val="337AB7"/>
                          </a:solidFill>
                          <a:effectLst/>
                          <a:latin typeface="+mn-lt"/>
                        </a:rPr>
                        <a:t> preprint paper Mar/2022</a:t>
                      </a:r>
                      <a:r>
                        <a:rPr lang="en-US" sz="1600" b="0" i="0" u="none" strike="noStrike" dirty="0">
                          <a:solidFill>
                            <a:srgbClr val="000000"/>
                          </a:solidFill>
                          <a:effectLst/>
                          <a:latin typeface="+mn-lt"/>
                        </a:rPr>
                        <a:t>.</a:t>
                      </a:r>
                      <a:endParaRPr lang="en-US" sz="1600" b="0" i="0" u="none" strike="noStrike" dirty="0">
                        <a:solidFill>
                          <a:srgbClr val="337AB7"/>
                        </a:solidFill>
                        <a:effectLst/>
                        <a:latin typeface="+mn-lt"/>
                      </a:endParaRPr>
                    </a:p>
                  </a:txBody>
                  <a:tcPr marL="5293" marR="5293" marT="5293" marB="0">
                    <a:lnL>
                      <a:noFill/>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949889839"/>
                  </a:ext>
                </a:extLst>
              </a:tr>
              <a:tr h="272984">
                <a:tc>
                  <a:txBody>
                    <a:bodyPr/>
                    <a:lstStyle/>
                    <a:p>
                      <a:pPr algn="l" fontAlgn="t"/>
                      <a:r>
                        <a:rPr lang="en-US" sz="1600" b="0" i="0" u="none" strike="noStrike" dirty="0">
                          <a:solidFill>
                            <a:srgbClr val="000000"/>
                          </a:solidFill>
                          <a:effectLst/>
                          <a:latin typeface="+mn-lt"/>
                        </a:rPr>
                        <a:t>Jul. 2022</a:t>
                      </a:r>
                    </a:p>
                  </a:txBody>
                  <a:tcPr marL="5293" marR="5293" marT="5293" marB="0">
                    <a:lnL>
                      <a:noFill/>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b="0" i="0" u="sng" strike="noStrike">
                          <a:solidFill>
                            <a:srgbClr val="0563C1"/>
                          </a:solidFill>
                          <a:effectLst/>
                          <a:latin typeface="+mn-lt"/>
                          <a:hlinkClick r:id="rId9"/>
                        </a:rPr>
                        <a:t>Exploring data-optimal models with FIM, paper on arXiv.</a:t>
                      </a:r>
                      <a:endParaRPr lang="en-US" sz="1600" b="0" i="0" u="sng" strike="noStrike">
                        <a:solidFill>
                          <a:srgbClr val="0563C1"/>
                        </a:solidFill>
                        <a:effectLst/>
                        <a:latin typeface="+mn-lt"/>
                      </a:endParaRPr>
                    </a:p>
                  </a:txBody>
                  <a:tcPr marL="5293" marR="5293" marT="5293" marB="0">
                    <a:lnL>
                      <a:noFill/>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712574967"/>
                  </a:ext>
                </a:extLst>
              </a:tr>
              <a:tr h="272984">
                <a:tc>
                  <a:txBody>
                    <a:bodyPr/>
                    <a:lstStyle/>
                    <a:p>
                      <a:pPr algn="l" fontAlgn="t"/>
                      <a:r>
                        <a:rPr lang="en-US" sz="1600" b="0" i="0" u="none" strike="noStrike" dirty="0">
                          <a:solidFill>
                            <a:srgbClr val="000000"/>
                          </a:solidFill>
                          <a:effectLst/>
                          <a:latin typeface="+mn-lt"/>
                        </a:rPr>
                        <a:t>Sep. 2022</a:t>
                      </a:r>
                    </a:p>
                  </a:txBody>
                  <a:tcPr marL="5293" marR="5293" marT="5293" marB="0">
                    <a:lnL>
                      <a:noFill/>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b="0" i="0" u="sng" strike="noStrike" dirty="0">
                          <a:solidFill>
                            <a:srgbClr val="0563C1"/>
                          </a:solidFill>
                          <a:effectLst/>
                          <a:latin typeface="+mn-lt"/>
                          <a:hlinkClick r:id="rId10"/>
                        </a:rPr>
                        <a:t>GPT-3 model pricing cut by 66% for </a:t>
                      </a:r>
                      <a:r>
                        <a:rPr lang="en-US" sz="1600" b="0" i="0" u="sng" strike="noStrike" dirty="0" err="1">
                          <a:solidFill>
                            <a:srgbClr val="0563C1"/>
                          </a:solidFill>
                          <a:effectLst/>
                          <a:latin typeface="+mn-lt"/>
                          <a:hlinkClick r:id="rId10"/>
                        </a:rPr>
                        <a:t>davinci</a:t>
                      </a:r>
                      <a:r>
                        <a:rPr lang="en-US" sz="1600" b="0" i="0" u="sng" strike="noStrike" dirty="0">
                          <a:solidFill>
                            <a:srgbClr val="0563C1"/>
                          </a:solidFill>
                          <a:effectLst/>
                          <a:latin typeface="+mn-lt"/>
                          <a:hlinkClick r:id="rId10"/>
                        </a:rPr>
                        <a:t> model.</a:t>
                      </a:r>
                      <a:endParaRPr lang="en-US" sz="1600" b="0" i="0" u="sng" strike="noStrike" dirty="0">
                        <a:solidFill>
                          <a:srgbClr val="0563C1"/>
                        </a:solidFill>
                        <a:effectLst/>
                        <a:latin typeface="+mn-lt"/>
                      </a:endParaRPr>
                    </a:p>
                  </a:txBody>
                  <a:tcPr marL="5293" marR="5293" marT="5293" marB="0">
                    <a:lnL>
                      <a:noFill/>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790810905"/>
                  </a:ext>
                </a:extLst>
              </a:tr>
              <a:tr h="272984">
                <a:tc>
                  <a:txBody>
                    <a:bodyPr/>
                    <a:lstStyle/>
                    <a:p>
                      <a:pPr algn="l" fontAlgn="t"/>
                      <a:r>
                        <a:rPr lang="en-US" sz="1600" b="0" i="0" u="none" strike="noStrike" dirty="0">
                          <a:solidFill>
                            <a:srgbClr val="000000"/>
                          </a:solidFill>
                          <a:effectLst/>
                          <a:latin typeface="+mn-lt"/>
                        </a:rPr>
                        <a:t>Sep. 2022</a:t>
                      </a:r>
                    </a:p>
                  </a:txBody>
                  <a:tcPr marL="5293" marR="5293" marT="5293" marB="0">
                    <a:lnL>
                      <a:noFill/>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b="0" i="0" u="sng" strike="noStrike">
                          <a:solidFill>
                            <a:srgbClr val="0563C1"/>
                          </a:solidFill>
                          <a:effectLst/>
                          <a:latin typeface="+mn-lt"/>
                          <a:hlinkClick r:id="rId11"/>
                        </a:rPr>
                        <a:t>Whisper (speech recognition) announced on the OpenAI blog.</a:t>
                      </a:r>
                      <a:endParaRPr lang="en-US" sz="1600" b="0" i="0" u="sng" strike="noStrike">
                        <a:solidFill>
                          <a:srgbClr val="0563C1"/>
                        </a:solidFill>
                        <a:effectLst/>
                        <a:latin typeface="+mn-lt"/>
                      </a:endParaRPr>
                    </a:p>
                  </a:txBody>
                  <a:tcPr marL="5293" marR="5293" marT="5293" marB="0">
                    <a:lnL>
                      <a:noFill/>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380978583"/>
                  </a:ext>
                </a:extLst>
              </a:tr>
              <a:tr h="350731">
                <a:tc rowSpan="4">
                  <a:txBody>
                    <a:bodyPr/>
                    <a:lstStyle/>
                    <a:p>
                      <a:pPr algn="l" fontAlgn="t"/>
                      <a:r>
                        <a:rPr lang="en-US" sz="1600" b="0" i="0" u="none" strike="noStrike" dirty="0">
                          <a:solidFill>
                            <a:srgbClr val="000000"/>
                          </a:solidFill>
                          <a:effectLst/>
                          <a:latin typeface="+mn-lt"/>
                        </a:rPr>
                        <a:t>Nov. 2022</a:t>
                      </a:r>
                    </a:p>
                  </a:txBody>
                  <a:tcPr marL="5293" marR="5293" marT="5293" marB="0">
                    <a:lnL>
                      <a:noFill/>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b="0" i="0" u="none" strike="noStrike">
                          <a:solidFill>
                            <a:srgbClr val="000000"/>
                          </a:solidFill>
                          <a:effectLst/>
                          <a:latin typeface="+mn-lt"/>
                        </a:rPr>
                        <a:t>GPT-3.5 expanded to text-davinci-003, announced via email:</a:t>
                      </a:r>
                    </a:p>
                  </a:txBody>
                  <a:tcPr marL="5293" marR="5293" marT="5293" marB="0">
                    <a:lnL>
                      <a:noFill/>
                    </a:lnL>
                    <a:lnR>
                      <a:noFill/>
                    </a:lnR>
                    <a:lnT w="12700"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097442287"/>
                  </a:ext>
                </a:extLst>
              </a:tr>
              <a:tr h="272984">
                <a:tc vMerge="1">
                  <a:txBody>
                    <a:bodyPr/>
                    <a:lstStyle/>
                    <a:p>
                      <a:endParaRPr lang="en-US"/>
                    </a:p>
                  </a:txBody>
                  <a:tcPr/>
                </a:tc>
                <a:tc>
                  <a:txBody>
                    <a:bodyPr/>
                    <a:lstStyle/>
                    <a:p>
                      <a:pPr algn="l" fontAlgn="t"/>
                      <a:r>
                        <a:rPr lang="en-US" sz="1600" b="0" i="0" u="none" strike="noStrike">
                          <a:solidFill>
                            <a:srgbClr val="000000"/>
                          </a:solidFill>
                          <a:effectLst/>
                          <a:latin typeface="+mn-lt"/>
                        </a:rPr>
                        <a:t>1. Higher quality writing.</a:t>
                      </a:r>
                    </a:p>
                  </a:txBody>
                  <a:tcPr marL="5293" marR="5293" marT="5293" marB="0">
                    <a:lnL>
                      <a:noFill/>
                    </a:lnL>
                    <a:lnR>
                      <a:noFill/>
                    </a:lnR>
                    <a:lnT>
                      <a:noFill/>
                    </a:lnT>
                    <a:lnB>
                      <a:noFill/>
                    </a:lnB>
                    <a:solidFill>
                      <a:srgbClr val="FFFFFF"/>
                    </a:solidFill>
                  </a:tcPr>
                </a:tc>
                <a:extLst>
                  <a:ext uri="{0D108BD9-81ED-4DB2-BD59-A6C34878D82A}">
                    <a16:rowId xmlns:a16="http://schemas.microsoft.com/office/drawing/2014/main" val="87759653"/>
                  </a:ext>
                </a:extLst>
              </a:tr>
              <a:tr h="272984">
                <a:tc vMerge="1">
                  <a:txBody>
                    <a:bodyPr/>
                    <a:lstStyle/>
                    <a:p>
                      <a:endParaRPr lang="en-US"/>
                    </a:p>
                  </a:txBody>
                  <a:tcPr/>
                </a:tc>
                <a:tc>
                  <a:txBody>
                    <a:bodyPr/>
                    <a:lstStyle/>
                    <a:p>
                      <a:pPr algn="l" fontAlgn="t"/>
                      <a:r>
                        <a:rPr lang="en-US" sz="1600" b="0" i="0" u="none" strike="noStrike">
                          <a:solidFill>
                            <a:srgbClr val="000000"/>
                          </a:solidFill>
                          <a:effectLst/>
                          <a:latin typeface="+mn-lt"/>
                        </a:rPr>
                        <a:t>2. Handles more complex instructions.</a:t>
                      </a:r>
                    </a:p>
                  </a:txBody>
                  <a:tcPr marL="5293" marR="5293" marT="5293" marB="0">
                    <a:lnL>
                      <a:noFill/>
                    </a:lnL>
                    <a:lnR>
                      <a:noFill/>
                    </a:lnR>
                    <a:lnT>
                      <a:noFill/>
                    </a:lnT>
                    <a:lnB>
                      <a:noFill/>
                    </a:lnB>
                    <a:solidFill>
                      <a:srgbClr val="FFFFFF"/>
                    </a:solidFill>
                  </a:tcPr>
                </a:tc>
                <a:extLst>
                  <a:ext uri="{0D108BD9-81ED-4DB2-BD59-A6C34878D82A}">
                    <a16:rowId xmlns:a16="http://schemas.microsoft.com/office/drawing/2014/main" val="808966004"/>
                  </a:ext>
                </a:extLst>
              </a:tr>
              <a:tr h="272984">
                <a:tc vMerge="1">
                  <a:txBody>
                    <a:bodyPr/>
                    <a:lstStyle/>
                    <a:p>
                      <a:endParaRPr lang="en-US"/>
                    </a:p>
                  </a:txBody>
                  <a:tcPr/>
                </a:tc>
                <a:tc>
                  <a:txBody>
                    <a:bodyPr/>
                    <a:lstStyle/>
                    <a:p>
                      <a:pPr algn="l" fontAlgn="t"/>
                      <a:r>
                        <a:rPr lang="da-DK" sz="1600" b="0" i="0" u="none" strike="noStrike">
                          <a:solidFill>
                            <a:srgbClr val="000000"/>
                          </a:solidFill>
                          <a:effectLst/>
                          <a:latin typeface="+mn-lt"/>
                        </a:rPr>
                        <a:t>3. Better at longer form content generation.</a:t>
                      </a:r>
                    </a:p>
                  </a:txBody>
                  <a:tcPr marL="5293" marR="5293" marT="5293" marB="0">
                    <a:lnL>
                      <a:noFill/>
                    </a:lnL>
                    <a:lnR>
                      <a:noFill/>
                    </a:lnR>
                    <a:lnT>
                      <a:noFill/>
                    </a:lnT>
                    <a:lnB w="1270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993281970"/>
                  </a:ext>
                </a:extLst>
              </a:tr>
              <a:tr h="272984">
                <a:tc>
                  <a:txBody>
                    <a:bodyPr/>
                    <a:lstStyle/>
                    <a:p>
                      <a:pPr algn="l" fontAlgn="t"/>
                      <a:r>
                        <a:rPr lang="en-US" sz="1600" b="0" i="0" u="none" strike="noStrike" dirty="0">
                          <a:solidFill>
                            <a:srgbClr val="000000"/>
                          </a:solidFill>
                          <a:effectLst/>
                          <a:latin typeface="+mn-lt"/>
                        </a:rPr>
                        <a:t>Nov. 2022</a:t>
                      </a:r>
                    </a:p>
                  </a:txBody>
                  <a:tcPr marL="5293" marR="5293" marT="5293" marB="0">
                    <a:lnL>
                      <a:noFill/>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b="0" i="0" u="sng" strike="noStrike" dirty="0" err="1">
                          <a:solidFill>
                            <a:srgbClr val="0563C1"/>
                          </a:solidFill>
                          <a:effectLst/>
                          <a:latin typeface="+mn-lt"/>
                          <a:hlinkClick r:id="rId12"/>
                        </a:rPr>
                        <a:t>ChatGPT</a:t>
                      </a:r>
                      <a:r>
                        <a:rPr lang="en-US" sz="1600" b="0" i="0" u="sng" strike="noStrike" dirty="0">
                          <a:solidFill>
                            <a:srgbClr val="0563C1"/>
                          </a:solidFill>
                          <a:effectLst/>
                          <a:latin typeface="+mn-lt"/>
                          <a:hlinkClick r:id="rId12"/>
                        </a:rPr>
                        <a:t> announced on the </a:t>
                      </a:r>
                      <a:r>
                        <a:rPr lang="en-US" sz="1600" b="0" i="0" u="sng" strike="noStrike" dirty="0" err="1">
                          <a:solidFill>
                            <a:srgbClr val="0563C1"/>
                          </a:solidFill>
                          <a:effectLst/>
                          <a:latin typeface="+mn-lt"/>
                          <a:hlinkClick r:id="rId12"/>
                        </a:rPr>
                        <a:t>OpenAI</a:t>
                      </a:r>
                      <a:r>
                        <a:rPr lang="en-US" sz="1600" b="0" i="0" u="sng" strike="noStrike" dirty="0">
                          <a:solidFill>
                            <a:srgbClr val="0563C1"/>
                          </a:solidFill>
                          <a:effectLst/>
                          <a:latin typeface="+mn-lt"/>
                          <a:hlinkClick r:id="rId12"/>
                        </a:rPr>
                        <a:t> blog.</a:t>
                      </a:r>
                      <a:endParaRPr lang="en-US" sz="1600" b="0" i="0" u="sng" strike="noStrike" dirty="0">
                        <a:solidFill>
                          <a:srgbClr val="0563C1"/>
                        </a:solidFill>
                        <a:effectLst/>
                        <a:latin typeface="+mn-lt"/>
                      </a:endParaRPr>
                    </a:p>
                  </a:txBody>
                  <a:tcPr marL="5293" marR="5293" marT="5293" marB="0">
                    <a:lnL>
                      <a:noFill/>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555552264"/>
                  </a:ext>
                </a:extLst>
              </a:tr>
              <a:tr h="272984">
                <a:tc>
                  <a:txBody>
                    <a:bodyPr/>
                    <a:lstStyle/>
                    <a:p>
                      <a:pPr algn="l" fontAlgn="t"/>
                      <a:r>
                        <a:rPr lang="en-US" sz="1600" b="0" i="0" u="none" strike="noStrike" dirty="0">
                          <a:solidFill>
                            <a:srgbClr val="000000"/>
                          </a:solidFill>
                          <a:effectLst/>
                          <a:latin typeface="+mn-lt"/>
                        </a:rPr>
                        <a:t>Feb. 2023</a:t>
                      </a:r>
                    </a:p>
                  </a:txBody>
                  <a:tcPr marL="5293" marR="5293" marT="5293" marB="0">
                    <a:lnL>
                      <a:noFill/>
                    </a:lnL>
                    <a:lnR>
                      <a:noFill/>
                    </a:lnR>
                    <a:lnT w="12700" cap="flat" cmpd="sng" algn="ctr">
                      <a:solidFill>
                        <a:srgbClr val="DDDDDD"/>
                      </a:solidFill>
                      <a:prstDash val="solid"/>
                      <a:round/>
                      <a:headEnd type="none" w="med" len="med"/>
                      <a:tailEnd type="none" w="med" len="med"/>
                    </a:lnT>
                    <a:lnB>
                      <a:noFill/>
                    </a:lnB>
                    <a:solidFill>
                      <a:srgbClr val="F5F5F5"/>
                    </a:solidFill>
                  </a:tcPr>
                </a:tc>
                <a:tc>
                  <a:txBody>
                    <a:bodyPr/>
                    <a:lstStyle/>
                    <a:p>
                      <a:pPr algn="l" fontAlgn="t"/>
                      <a:r>
                        <a:rPr lang="en-US" sz="1600" b="0" i="0" u="sng" strike="noStrike" dirty="0" err="1">
                          <a:solidFill>
                            <a:srgbClr val="0563C1"/>
                          </a:solidFill>
                          <a:effectLst/>
                          <a:latin typeface="+mn-lt"/>
                          <a:hlinkClick r:id="rId13"/>
                        </a:rPr>
                        <a:t>ChatGPT</a:t>
                      </a:r>
                      <a:r>
                        <a:rPr lang="en-US" sz="1600" b="0" i="0" u="sng" strike="noStrike" dirty="0">
                          <a:solidFill>
                            <a:srgbClr val="0563C1"/>
                          </a:solidFill>
                          <a:effectLst/>
                          <a:latin typeface="+mn-lt"/>
                          <a:hlinkClick r:id="rId13"/>
                        </a:rPr>
                        <a:t> hits 100 million monthly active unique users (via UBS report).</a:t>
                      </a:r>
                      <a:endParaRPr lang="en-US" sz="1600" b="0" i="0" u="sng" strike="noStrike" dirty="0">
                        <a:solidFill>
                          <a:srgbClr val="0563C1"/>
                        </a:solidFill>
                        <a:effectLst/>
                        <a:latin typeface="+mn-lt"/>
                      </a:endParaRPr>
                    </a:p>
                  </a:txBody>
                  <a:tcPr marL="5293" marR="5293" marT="5293" marB="0">
                    <a:lnL>
                      <a:noFill/>
                    </a:lnL>
                    <a:lnR>
                      <a:noFill/>
                    </a:lnR>
                    <a:lnT w="12700" cap="flat" cmpd="sng" algn="ctr">
                      <a:solidFill>
                        <a:srgbClr val="DDDDDD"/>
                      </a:solidFill>
                      <a:prstDash val="solid"/>
                      <a:round/>
                      <a:headEnd type="none" w="med" len="med"/>
                      <a:tailEnd type="none" w="med" len="med"/>
                    </a:lnT>
                    <a:lnB>
                      <a:noFill/>
                    </a:lnB>
                    <a:solidFill>
                      <a:srgbClr val="F5F5F5"/>
                    </a:solidFill>
                  </a:tcPr>
                </a:tc>
                <a:extLst>
                  <a:ext uri="{0D108BD9-81ED-4DB2-BD59-A6C34878D82A}">
                    <a16:rowId xmlns:a16="http://schemas.microsoft.com/office/drawing/2014/main" val="2735046021"/>
                  </a:ext>
                </a:extLst>
              </a:tr>
            </a:tbl>
          </a:graphicData>
        </a:graphic>
      </p:graphicFrame>
      <p:sp>
        <p:nvSpPr>
          <p:cNvPr id="13" name="TextBox 12">
            <a:extLst>
              <a:ext uri="{FF2B5EF4-FFF2-40B4-BE49-F238E27FC236}">
                <a16:creationId xmlns:a16="http://schemas.microsoft.com/office/drawing/2014/main" id="{2ADA07C1-B004-EFBD-9F61-AAED307B24CD}"/>
              </a:ext>
            </a:extLst>
          </p:cNvPr>
          <p:cNvSpPr txBox="1"/>
          <p:nvPr/>
        </p:nvSpPr>
        <p:spPr>
          <a:xfrm>
            <a:off x="392097" y="6042361"/>
            <a:ext cx="3756156" cy="307777"/>
          </a:xfrm>
          <a:prstGeom prst="rect">
            <a:avLst/>
          </a:prstGeom>
          <a:noFill/>
        </p:spPr>
        <p:txBody>
          <a:bodyPr wrap="none" rtlCol="0">
            <a:spAutoFit/>
          </a:bodyPr>
          <a:lstStyle/>
          <a:p>
            <a:r>
              <a:rPr lang="en-US" sz="1400" dirty="0"/>
              <a:t>* Colored text associated with a hyperlink source</a:t>
            </a:r>
          </a:p>
        </p:txBody>
      </p:sp>
    </p:spTree>
    <p:extLst>
      <p:ext uri="{BB962C8B-B14F-4D97-AF65-F5344CB8AC3E}">
        <p14:creationId xmlns:p14="http://schemas.microsoft.com/office/powerpoint/2010/main" val="1832559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A90D0D0-E5B9-8901-26A5-920FB591B104}"/>
              </a:ext>
            </a:extLst>
          </p:cNvPr>
          <p:cNvSpPr>
            <a:spLocks noGrp="1"/>
          </p:cNvSpPr>
          <p:nvPr>
            <p:ph type="ftr" sz="quarter" idx="11"/>
          </p:nvPr>
        </p:nvSpPr>
        <p:spPr/>
        <p:txBody>
          <a:bodyPr/>
          <a:lstStyle/>
          <a:p>
            <a:r>
              <a:rPr lang="en-US"/>
              <a:t>Sparking Plant Consciousness</a:t>
            </a:r>
          </a:p>
        </p:txBody>
      </p:sp>
      <p:sp>
        <p:nvSpPr>
          <p:cNvPr id="3" name="Slide Number Placeholder 2">
            <a:extLst>
              <a:ext uri="{FF2B5EF4-FFF2-40B4-BE49-F238E27FC236}">
                <a16:creationId xmlns:a16="http://schemas.microsoft.com/office/drawing/2014/main" id="{893735C8-2D3E-30F8-053D-D69D3B2A54D0}"/>
              </a:ext>
            </a:extLst>
          </p:cNvPr>
          <p:cNvSpPr>
            <a:spLocks noGrp="1"/>
          </p:cNvSpPr>
          <p:nvPr>
            <p:ph type="sldNum" sz="quarter" idx="12"/>
          </p:nvPr>
        </p:nvSpPr>
        <p:spPr/>
        <p:txBody>
          <a:bodyPr/>
          <a:lstStyle/>
          <a:p>
            <a:fld id="{AA39AD06-24D5-4BD7-A5D9-D7D60C888695}" type="slidenum">
              <a:rPr lang="en-US" smtClean="0"/>
              <a:t>7</a:t>
            </a:fld>
            <a:endParaRPr lang="en-US"/>
          </a:p>
        </p:txBody>
      </p:sp>
      <p:sp>
        <p:nvSpPr>
          <p:cNvPr id="4" name="TextBox 3">
            <a:extLst>
              <a:ext uri="{FF2B5EF4-FFF2-40B4-BE49-F238E27FC236}">
                <a16:creationId xmlns:a16="http://schemas.microsoft.com/office/drawing/2014/main" id="{DEC3EE2E-2F55-E26D-BE85-6B02EA14DFC1}"/>
              </a:ext>
            </a:extLst>
          </p:cNvPr>
          <p:cNvSpPr txBox="1"/>
          <p:nvPr/>
        </p:nvSpPr>
        <p:spPr>
          <a:xfrm>
            <a:off x="392097" y="213063"/>
            <a:ext cx="11407806" cy="584775"/>
          </a:xfrm>
          <a:prstGeom prst="rect">
            <a:avLst/>
          </a:prstGeom>
          <a:noFill/>
        </p:spPr>
        <p:txBody>
          <a:bodyPr wrap="square" rtlCol="0">
            <a:spAutoFit/>
          </a:bodyPr>
          <a:lstStyle/>
          <a:p>
            <a:pPr algn="ctr"/>
            <a:r>
              <a:rPr lang="en-US" sz="3200" dirty="0"/>
              <a:t>Sparks of AGI?</a:t>
            </a:r>
          </a:p>
        </p:txBody>
      </p:sp>
      <p:pic>
        <p:nvPicPr>
          <p:cNvPr id="2050" name="Picture 2">
            <a:extLst>
              <a:ext uri="{FF2B5EF4-FFF2-40B4-BE49-F238E27FC236}">
                <a16:creationId xmlns:a16="http://schemas.microsoft.com/office/drawing/2014/main" id="{8DA0F0F1-2429-F4B9-FCFA-85DEAF8836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1194" y="1543105"/>
            <a:ext cx="9009612" cy="3438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5017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A90D0D0-E5B9-8901-26A5-920FB591B104}"/>
              </a:ext>
            </a:extLst>
          </p:cNvPr>
          <p:cNvSpPr>
            <a:spLocks noGrp="1"/>
          </p:cNvSpPr>
          <p:nvPr>
            <p:ph type="ftr" sz="quarter" idx="11"/>
          </p:nvPr>
        </p:nvSpPr>
        <p:spPr/>
        <p:txBody>
          <a:bodyPr/>
          <a:lstStyle/>
          <a:p>
            <a:r>
              <a:rPr lang="en-US"/>
              <a:t>Sparking Plant Consciousness</a:t>
            </a:r>
          </a:p>
        </p:txBody>
      </p:sp>
      <p:sp>
        <p:nvSpPr>
          <p:cNvPr id="3" name="Slide Number Placeholder 2">
            <a:extLst>
              <a:ext uri="{FF2B5EF4-FFF2-40B4-BE49-F238E27FC236}">
                <a16:creationId xmlns:a16="http://schemas.microsoft.com/office/drawing/2014/main" id="{893735C8-2D3E-30F8-053D-D69D3B2A54D0}"/>
              </a:ext>
            </a:extLst>
          </p:cNvPr>
          <p:cNvSpPr>
            <a:spLocks noGrp="1"/>
          </p:cNvSpPr>
          <p:nvPr>
            <p:ph type="sldNum" sz="quarter" idx="12"/>
          </p:nvPr>
        </p:nvSpPr>
        <p:spPr/>
        <p:txBody>
          <a:bodyPr/>
          <a:lstStyle/>
          <a:p>
            <a:fld id="{AA39AD06-24D5-4BD7-A5D9-D7D60C888695}" type="slidenum">
              <a:rPr lang="en-US" smtClean="0"/>
              <a:t>8</a:t>
            </a:fld>
            <a:endParaRPr lang="en-US"/>
          </a:p>
        </p:txBody>
      </p:sp>
      <p:sp>
        <p:nvSpPr>
          <p:cNvPr id="4" name="TextBox 3">
            <a:extLst>
              <a:ext uri="{FF2B5EF4-FFF2-40B4-BE49-F238E27FC236}">
                <a16:creationId xmlns:a16="http://schemas.microsoft.com/office/drawing/2014/main" id="{DEC3EE2E-2F55-E26D-BE85-6B02EA14DFC1}"/>
              </a:ext>
            </a:extLst>
          </p:cNvPr>
          <p:cNvSpPr txBox="1"/>
          <p:nvPr/>
        </p:nvSpPr>
        <p:spPr>
          <a:xfrm>
            <a:off x="392097" y="213063"/>
            <a:ext cx="11407806" cy="584775"/>
          </a:xfrm>
          <a:prstGeom prst="rect">
            <a:avLst/>
          </a:prstGeom>
          <a:noFill/>
        </p:spPr>
        <p:txBody>
          <a:bodyPr wrap="square" rtlCol="0">
            <a:spAutoFit/>
          </a:bodyPr>
          <a:lstStyle/>
          <a:p>
            <a:pPr algn="ctr"/>
            <a:r>
              <a:rPr lang="en-US" sz="3200" dirty="0"/>
              <a:t>Sparks of AGI?</a:t>
            </a:r>
          </a:p>
        </p:txBody>
      </p:sp>
      <p:pic>
        <p:nvPicPr>
          <p:cNvPr id="3074" name="Picture 2">
            <a:extLst>
              <a:ext uri="{FF2B5EF4-FFF2-40B4-BE49-F238E27FC236}">
                <a16:creationId xmlns:a16="http://schemas.microsoft.com/office/drawing/2014/main" id="{3B74D49D-038D-ABAB-D63E-AA4E00B295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5581" y="1097170"/>
            <a:ext cx="8280838" cy="4663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985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A90D0D0-E5B9-8901-26A5-920FB591B104}"/>
              </a:ext>
            </a:extLst>
          </p:cNvPr>
          <p:cNvSpPr>
            <a:spLocks noGrp="1"/>
          </p:cNvSpPr>
          <p:nvPr>
            <p:ph type="ftr" sz="quarter" idx="11"/>
          </p:nvPr>
        </p:nvSpPr>
        <p:spPr/>
        <p:txBody>
          <a:bodyPr/>
          <a:lstStyle/>
          <a:p>
            <a:r>
              <a:rPr lang="en-US"/>
              <a:t>Sparking Plant Consciousness</a:t>
            </a:r>
          </a:p>
        </p:txBody>
      </p:sp>
      <p:sp>
        <p:nvSpPr>
          <p:cNvPr id="3" name="Slide Number Placeholder 2">
            <a:extLst>
              <a:ext uri="{FF2B5EF4-FFF2-40B4-BE49-F238E27FC236}">
                <a16:creationId xmlns:a16="http://schemas.microsoft.com/office/drawing/2014/main" id="{893735C8-2D3E-30F8-053D-D69D3B2A54D0}"/>
              </a:ext>
            </a:extLst>
          </p:cNvPr>
          <p:cNvSpPr>
            <a:spLocks noGrp="1"/>
          </p:cNvSpPr>
          <p:nvPr>
            <p:ph type="sldNum" sz="quarter" idx="12"/>
          </p:nvPr>
        </p:nvSpPr>
        <p:spPr/>
        <p:txBody>
          <a:bodyPr/>
          <a:lstStyle/>
          <a:p>
            <a:fld id="{AA39AD06-24D5-4BD7-A5D9-D7D60C888695}" type="slidenum">
              <a:rPr lang="en-US" smtClean="0"/>
              <a:t>9</a:t>
            </a:fld>
            <a:endParaRPr lang="en-US"/>
          </a:p>
        </p:txBody>
      </p:sp>
      <p:sp>
        <p:nvSpPr>
          <p:cNvPr id="4" name="TextBox 3">
            <a:extLst>
              <a:ext uri="{FF2B5EF4-FFF2-40B4-BE49-F238E27FC236}">
                <a16:creationId xmlns:a16="http://schemas.microsoft.com/office/drawing/2014/main" id="{DEC3EE2E-2F55-E26D-BE85-6B02EA14DFC1}"/>
              </a:ext>
            </a:extLst>
          </p:cNvPr>
          <p:cNvSpPr txBox="1"/>
          <p:nvPr/>
        </p:nvSpPr>
        <p:spPr>
          <a:xfrm>
            <a:off x="392097" y="213063"/>
            <a:ext cx="11407806" cy="584775"/>
          </a:xfrm>
          <a:prstGeom prst="rect">
            <a:avLst/>
          </a:prstGeom>
          <a:noFill/>
        </p:spPr>
        <p:txBody>
          <a:bodyPr wrap="square" rtlCol="0">
            <a:spAutoFit/>
          </a:bodyPr>
          <a:lstStyle/>
          <a:p>
            <a:pPr algn="ctr"/>
            <a:r>
              <a:rPr lang="en-US" sz="3200" dirty="0"/>
              <a:t>Sparks of AGI?</a:t>
            </a:r>
          </a:p>
        </p:txBody>
      </p:sp>
      <p:sp>
        <p:nvSpPr>
          <p:cNvPr id="5" name="TextBox 4">
            <a:extLst>
              <a:ext uri="{FF2B5EF4-FFF2-40B4-BE49-F238E27FC236}">
                <a16:creationId xmlns:a16="http://schemas.microsoft.com/office/drawing/2014/main" id="{F1D39B91-3FF1-FABD-F5DD-42CB46F8700B}"/>
              </a:ext>
            </a:extLst>
          </p:cNvPr>
          <p:cNvSpPr txBox="1"/>
          <p:nvPr/>
        </p:nvSpPr>
        <p:spPr>
          <a:xfrm>
            <a:off x="136634" y="797838"/>
            <a:ext cx="6654258" cy="1200329"/>
          </a:xfrm>
          <a:prstGeom prst="rect">
            <a:avLst/>
          </a:prstGeom>
          <a:noFill/>
        </p:spPr>
        <p:txBody>
          <a:bodyPr wrap="none" rtlCol="0">
            <a:spAutoFit/>
          </a:bodyPr>
          <a:lstStyle/>
          <a:p>
            <a:pPr marL="285750" indent="-285750">
              <a:buFont typeface="Arial" panose="020B0604020202020204" pitchFamily="34" charset="0"/>
              <a:buChar char="•"/>
            </a:pPr>
            <a:r>
              <a:rPr lang="en-US" dirty="0"/>
              <a:t>GPT-4 is not able to understand musical harmony</a:t>
            </a:r>
          </a:p>
          <a:p>
            <a:pPr marL="285750" indent="-285750">
              <a:buFont typeface="Arial" panose="020B0604020202020204" pitchFamily="34" charset="0"/>
              <a:buChar char="•"/>
            </a:pPr>
            <a:r>
              <a:rPr lang="en-US" dirty="0"/>
              <a:t>Coding is great but not perfect “yet”</a:t>
            </a:r>
          </a:p>
          <a:p>
            <a:pPr marL="285750" indent="-285750">
              <a:buFont typeface="Arial" panose="020B0604020202020204" pitchFamily="34" charset="0"/>
              <a:buChar char="•"/>
            </a:pPr>
            <a:r>
              <a:rPr lang="en-US" dirty="0"/>
              <a:t>GPT-4 is OK at mathematics but is still far away from math experts</a:t>
            </a:r>
          </a:p>
          <a:p>
            <a:pPr marL="285750" indent="-285750">
              <a:buFont typeface="Arial" panose="020B0604020202020204" pitchFamily="34" charset="0"/>
              <a:buChar char="•"/>
            </a:pPr>
            <a:endParaRPr lang="en-US" dirty="0"/>
          </a:p>
        </p:txBody>
      </p:sp>
      <p:pic>
        <p:nvPicPr>
          <p:cNvPr id="7" name="Picture 6" descr="A sheet music with notes&#10;&#10;Description automatically generated">
            <a:extLst>
              <a:ext uri="{FF2B5EF4-FFF2-40B4-BE49-F238E27FC236}">
                <a16:creationId xmlns:a16="http://schemas.microsoft.com/office/drawing/2014/main" id="{76A7FA63-1C13-EE4B-EF2C-43203AE6A6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0679" y="213063"/>
            <a:ext cx="4364687" cy="6584381"/>
          </a:xfrm>
          <a:prstGeom prst="rect">
            <a:avLst/>
          </a:prstGeom>
        </p:spPr>
      </p:pic>
      <p:pic>
        <p:nvPicPr>
          <p:cNvPr id="9" name="Picture 8" descr="A screenshot of a computer program&#10;&#10;Description automatically generated">
            <a:extLst>
              <a:ext uri="{FF2B5EF4-FFF2-40B4-BE49-F238E27FC236}">
                <a16:creationId xmlns:a16="http://schemas.microsoft.com/office/drawing/2014/main" id="{7520240F-581A-A94D-587C-C29D59B62F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473" y="1728796"/>
            <a:ext cx="4203657" cy="4916141"/>
          </a:xfrm>
          <a:prstGeom prst="rect">
            <a:avLst/>
          </a:prstGeom>
        </p:spPr>
      </p:pic>
    </p:spTree>
    <p:extLst>
      <p:ext uri="{BB962C8B-B14F-4D97-AF65-F5344CB8AC3E}">
        <p14:creationId xmlns:p14="http://schemas.microsoft.com/office/powerpoint/2010/main" val="2049269061"/>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6802</TotalTime>
  <Words>24435</Words>
  <Application>Microsoft Office PowerPoint</Application>
  <PresentationFormat>Widescreen</PresentationFormat>
  <Paragraphs>1284</Paragraphs>
  <Slides>29</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Calibri</vt:lpstr>
      <vt:lpstr>Calibri Light</vt:lpstr>
      <vt:lpstr>ElsevierGulliver</vt:lpstr>
      <vt:lpstr>Slack-Lato</vt:lpstr>
      <vt:lpstr>Söhne</vt:lpstr>
      <vt:lpstr>warnock-pro</vt:lpstr>
      <vt:lpstr>Retrospect</vt:lpstr>
      <vt:lpstr>Sparks of        Consciousness  Discussion Comparing Sparks of AGI and Plant Consciousness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Reinforcement Learning and 〖Revisited Rainbow〗^1</dc:title>
  <dc:creator>LaGrow, Theodore J</dc:creator>
  <cp:lastModifiedBy>LaGrow, Theodore J</cp:lastModifiedBy>
  <cp:revision>28</cp:revision>
  <dcterms:created xsi:type="dcterms:W3CDTF">2021-07-09T13:39:56Z</dcterms:created>
  <dcterms:modified xsi:type="dcterms:W3CDTF">2023-09-15T17:07:49Z</dcterms:modified>
</cp:coreProperties>
</file>